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91" r:id="rId2"/>
    <p:sldId id="292" r:id="rId3"/>
    <p:sldId id="288" r:id="rId4"/>
    <p:sldId id="344" r:id="rId5"/>
    <p:sldId id="345" r:id="rId6"/>
    <p:sldId id="346" r:id="rId7"/>
    <p:sldId id="347" r:id="rId8"/>
    <p:sldId id="348" r:id="rId9"/>
    <p:sldId id="350" r:id="rId10"/>
    <p:sldId id="354" r:id="rId11"/>
    <p:sldId id="355" r:id="rId12"/>
    <p:sldId id="357" r:id="rId13"/>
    <p:sldId id="358" r:id="rId14"/>
    <p:sldId id="533" r:id="rId15"/>
    <p:sldId id="360" r:id="rId16"/>
    <p:sldId id="361" r:id="rId17"/>
    <p:sldId id="362" r:id="rId18"/>
    <p:sldId id="363" r:id="rId19"/>
    <p:sldId id="364" r:id="rId20"/>
    <p:sldId id="365" r:id="rId21"/>
    <p:sldId id="367" r:id="rId22"/>
    <p:sldId id="368" r:id="rId23"/>
    <p:sldId id="369" r:id="rId24"/>
    <p:sldId id="294" r:id="rId25"/>
    <p:sldId id="295" r:id="rId26"/>
    <p:sldId id="297" r:id="rId27"/>
    <p:sldId id="296" r:id="rId28"/>
    <p:sldId id="29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080E36-4454-4EB9-A0FD-865292B1DD6A}" type="datetimeFigureOut">
              <a:rPr lang="en-US" smtClean="0"/>
              <a:t>4/19/2023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C0B92B-0F5F-4748-9E9B-BAE62FBC0C80}" type="slidenum">
              <a:rPr lang="en-US" smtClean="0"/>
              <a:t>‹#›</a:t>
            </a:fld>
            <a:endParaRPr lang="en-US"/>
          </a:p>
        </p:txBody>
      </p:sp>
    </p:spTree>
    <p:extLst>
      <p:ext uri="{BB962C8B-B14F-4D97-AF65-F5344CB8AC3E}">
        <p14:creationId xmlns:p14="http://schemas.microsoft.com/office/powerpoint/2010/main" val="2764121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3</a:t>
            </a:fld>
            <a:endParaRPr lang="en-A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12</a:t>
            </a:fld>
            <a:endParaRPr lang="en-A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13</a:t>
            </a:fld>
            <a:endParaRPr lang="en-A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14</a:t>
            </a:fld>
            <a:endParaRPr lang="en-A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15</a:t>
            </a:fld>
            <a:endParaRPr lang="en-A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16</a:t>
            </a:fld>
            <a:endParaRPr lang="en-A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17</a:t>
            </a:fld>
            <a:endParaRPr lang="en-A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18</a:t>
            </a:fld>
            <a:endParaRPr lang="en-A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19</a:t>
            </a:fld>
            <a:endParaRPr lang="en-A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20</a:t>
            </a:fld>
            <a:endParaRPr lang="en-A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21</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4</a:t>
            </a:fld>
            <a:endParaRPr lang="en-A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22</a:t>
            </a:fld>
            <a:endParaRPr lang="en-A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23</a:t>
            </a:fld>
            <a:endParaRPr lang="en-A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5</a:t>
            </a:fld>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6</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7</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8</a:t>
            </a:fld>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9</a:t>
            </a:fld>
            <a:endParaRPr lang="en-A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394B16CA-DA42-4CF0-814F-75B61F3AE148}" type="slidenum">
              <a:rPr lang="en-AU" smtClean="0"/>
              <a:pPr/>
              <a:t>10</a:t>
            </a:fld>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11</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AD9CC-3024-182A-626F-D59EB4B60F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F7EDB9-8522-0F30-A33A-591FB40F62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2896B5-704A-B4F4-2043-F63D8C337FB0}"/>
              </a:ext>
            </a:extLst>
          </p:cNvPr>
          <p:cNvSpPr>
            <a:spLocks noGrp="1"/>
          </p:cNvSpPr>
          <p:nvPr>
            <p:ph type="dt" sz="half" idx="10"/>
          </p:nvPr>
        </p:nvSpPr>
        <p:spPr/>
        <p:txBody>
          <a:bodyPr/>
          <a:lstStyle/>
          <a:p>
            <a:fld id="{1072C850-B47B-4661-AD19-793A491198B8}" type="datetimeFigureOut">
              <a:rPr lang="en-US" smtClean="0"/>
              <a:t>4/19/2023</a:t>
            </a:fld>
            <a:endParaRPr lang="en-US"/>
          </a:p>
        </p:txBody>
      </p:sp>
      <p:sp>
        <p:nvSpPr>
          <p:cNvPr id="5" name="Footer Placeholder 4">
            <a:extLst>
              <a:ext uri="{FF2B5EF4-FFF2-40B4-BE49-F238E27FC236}">
                <a16:creationId xmlns:a16="http://schemas.microsoft.com/office/drawing/2014/main" id="{F55B418D-38CC-2FB5-734B-8E6F503871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B2063F-4C5A-A3B4-CAFB-58419FADDBA2}"/>
              </a:ext>
            </a:extLst>
          </p:cNvPr>
          <p:cNvSpPr>
            <a:spLocks noGrp="1"/>
          </p:cNvSpPr>
          <p:nvPr>
            <p:ph type="sldNum" sz="quarter" idx="12"/>
          </p:nvPr>
        </p:nvSpPr>
        <p:spPr/>
        <p:txBody>
          <a:bodyPr/>
          <a:lstStyle/>
          <a:p>
            <a:fld id="{C607EC90-53A3-4638-84D3-0CDB69151003}" type="slidenum">
              <a:rPr lang="en-US" smtClean="0"/>
              <a:t>‹#›</a:t>
            </a:fld>
            <a:endParaRPr lang="en-US"/>
          </a:p>
        </p:txBody>
      </p:sp>
    </p:spTree>
    <p:extLst>
      <p:ext uri="{BB962C8B-B14F-4D97-AF65-F5344CB8AC3E}">
        <p14:creationId xmlns:p14="http://schemas.microsoft.com/office/powerpoint/2010/main" val="2771282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DFE37-FF82-1D4F-C326-E09D3BFE87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6C529E-B10A-A010-D55B-20F6644E11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9E3FA1-C9D4-7166-AE15-38F8F6DE7737}"/>
              </a:ext>
            </a:extLst>
          </p:cNvPr>
          <p:cNvSpPr>
            <a:spLocks noGrp="1"/>
          </p:cNvSpPr>
          <p:nvPr>
            <p:ph type="dt" sz="half" idx="10"/>
          </p:nvPr>
        </p:nvSpPr>
        <p:spPr/>
        <p:txBody>
          <a:bodyPr/>
          <a:lstStyle/>
          <a:p>
            <a:fld id="{1072C850-B47B-4661-AD19-793A491198B8}" type="datetimeFigureOut">
              <a:rPr lang="en-US" smtClean="0"/>
              <a:t>4/19/2023</a:t>
            </a:fld>
            <a:endParaRPr lang="en-US"/>
          </a:p>
        </p:txBody>
      </p:sp>
      <p:sp>
        <p:nvSpPr>
          <p:cNvPr id="5" name="Footer Placeholder 4">
            <a:extLst>
              <a:ext uri="{FF2B5EF4-FFF2-40B4-BE49-F238E27FC236}">
                <a16:creationId xmlns:a16="http://schemas.microsoft.com/office/drawing/2014/main" id="{7B375B8A-C377-D46F-0DDE-A61D350001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570C05-19F0-F2D9-4515-6BB77DB0C843}"/>
              </a:ext>
            </a:extLst>
          </p:cNvPr>
          <p:cNvSpPr>
            <a:spLocks noGrp="1"/>
          </p:cNvSpPr>
          <p:nvPr>
            <p:ph type="sldNum" sz="quarter" idx="12"/>
          </p:nvPr>
        </p:nvSpPr>
        <p:spPr/>
        <p:txBody>
          <a:bodyPr/>
          <a:lstStyle/>
          <a:p>
            <a:fld id="{C607EC90-53A3-4638-84D3-0CDB69151003}" type="slidenum">
              <a:rPr lang="en-US" smtClean="0"/>
              <a:t>‹#›</a:t>
            </a:fld>
            <a:endParaRPr lang="en-US"/>
          </a:p>
        </p:txBody>
      </p:sp>
    </p:spTree>
    <p:extLst>
      <p:ext uri="{BB962C8B-B14F-4D97-AF65-F5344CB8AC3E}">
        <p14:creationId xmlns:p14="http://schemas.microsoft.com/office/powerpoint/2010/main" val="240318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50654C-231F-D56E-F929-EEB58702F9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0141677-0F7C-A8DC-66DF-450A449B85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69E8AA-B20D-8FB9-E917-A98D5911CAED}"/>
              </a:ext>
            </a:extLst>
          </p:cNvPr>
          <p:cNvSpPr>
            <a:spLocks noGrp="1"/>
          </p:cNvSpPr>
          <p:nvPr>
            <p:ph type="dt" sz="half" idx="10"/>
          </p:nvPr>
        </p:nvSpPr>
        <p:spPr/>
        <p:txBody>
          <a:bodyPr/>
          <a:lstStyle/>
          <a:p>
            <a:fld id="{1072C850-B47B-4661-AD19-793A491198B8}" type="datetimeFigureOut">
              <a:rPr lang="en-US" smtClean="0"/>
              <a:t>4/19/2023</a:t>
            </a:fld>
            <a:endParaRPr lang="en-US"/>
          </a:p>
        </p:txBody>
      </p:sp>
      <p:sp>
        <p:nvSpPr>
          <p:cNvPr id="5" name="Footer Placeholder 4">
            <a:extLst>
              <a:ext uri="{FF2B5EF4-FFF2-40B4-BE49-F238E27FC236}">
                <a16:creationId xmlns:a16="http://schemas.microsoft.com/office/drawing/2014/main" id="{FCFB8548-6918-EBAD-ADB8-AAA9D67A4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CD2CF5-F4C7-C01B-F282-0A56C3AF07CA}"/>
              </a:ext>
            </a:extLst>
          </p:cNvPr>
          <p:cNvSpPr>
            <a:spLocks noGrp="1"/>
          </p:cNvSpPr>
          <p:nvPr>
            <p:ph type="sldNum" sz="quarter" idx="12"/>
          </p:nvPr>
        </p:nvSpPr>
        <p:spPr/>
        <p:txBody>
          <a:bodyPr/>
          <a:lstStyle/>
          <a:p>
            <a:fld id="{C607EC90-53A3-4638-84D3-0CDB69151003}" type="slidenum">
              <a:rPr lang="en-US" smtClean="0"/>
              <a:t>‹#›</a:t>
            </a:fld>
            <a:endParaRPr lang="en-US"/>
          </a:p>
        </p:txBody>
      </p:sp>
    </p:spTree>
    <p:extLst>
      <p:ext uri="{BB962C8B-B14F-4D97-AF65-F5344CB8AC3E}">
        <p14:creationId xmlns:p14="http://schemas.microsoft.com/office/powerpoint/2010/main" val="1886273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6A055-5688-3221-34E7-7EE6BA3F6B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BD2196-8D77-4BBB-A8C9-762BEC2642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BC6164-DEE0-73F7-0A29-EA659B7698E4}"/>
              </a:ext>
            </a:extLst>
          </p:cNvPr>
          <p:cNvSpPr>
            <a:spLocks noGrp="1"/>
          </p:cNvSpPr>
          <p:nvPr>
            <p:ph type="dt" sz="half" idx="10"/>
          </p:nvPr>
        </p:nvSpPr>
        <p:spPr/>
        <p:txBody>
          <a:bodyPr/>
          <a:lstStyle/>
          <a:p>
            <a:fld id="{1072C850-B47B-4661-AD19-793A491198B8}" type="datetimeFigureOut">
              <a:rPr lang="en-US" smtClean="0"/>
              <a:t>4/19/2023</a:t>
            </a:fld>
            <a:endParaRPr lang="en-US"/>
          </a:p>
        </p:txBody>
      </p:sp>
      <p:sp>
        <p:nvSpPr>
          <p:cNvPr id="5" name="Footer Placeholder 4">
            <a:extLst>
              <a:ext uri="{FF2B5EF4-FFF2-40B4-BE49-F238E27FC236}">
                <a16:creationId xmlns:a16="http://schemas.microsoft.com/office/drawing/2014/main" id="{995B8EDA-3107-6F15-B0A6-BDD1C3C2D9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E0E1C4-DEB0-A442-708F-BD6BC996590A}"/>
              </a:ext>
            </a:extLst>
          </p:cNvPr>
          <p:cNvSpPr>
            <a:spLocks noGrp="1"/>
          </p:cNvSpPr>
          <p:nvPr>
            <p:ph type="sldNum" sz="quarter" idx="12"/>
          </p:nvPr>
        </p:nvSpPr>
        <p:spPr/>
        <p:txBody>
          <a:bodyPr/>
          <a:lstStyle/>
          <a:p>
            <a:fld id="{C607EC90-53A3-4638-84D3-0CDB69151003}" type="slidenum">
              <a:rPr lang="en-US" smtClean="0"/>
              <a:t>‹#›</a:t>
            </a:fld>
            <a:endParaRPr lang="en-US"/>
          </a:p>
        </p:txBody>
      </p:sp>
    </p:spTree>
    <p:extLst>
      <p:ext uri="{BB962C8B-B14F-4D97-AF65-F5344CB8AC3E}">
        <p14:creationId xmlns:p14="http://schemas.microsoft.com/office/powerpoint/2010/main" val="3304010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2DBF0-7BB4-E03D-FC5B-43ECA76DD7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AB7D9C-CD60-E0EB-CA35-86BC3B7F1A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261BF7-4DC2-20AF-2CCC-6A633E3A80FD}"/>
              </a:ext>
            </a:extLst>
          </p:cNvPr>
          <p:cNvSpPr>
            <a:spLocks noGrp="1"/>
          </p:cNvSpPr>
          <p:nvPr>
            <p:ph type="dt" sz="half" idx="10"/>
          </p:nvPr>
        </p:nvSpPr>
        <p:spPr/>
        <p:txBody>
          <a:bodyPr/>
          <a:lstStyle/>
          <a:p>
            <a:fld id="{1072C850-B47B-4661-AD19-793A491198B8}" type="datetimeFigureOut">
              <a:rPr lang="en-US" smtClean="0"/>
              <a:t>4/19/2023</a:t>
            </a:fld>
            <a:endParaRPr lang="en-US"/>
          </a:p>
        </p:txBody>
      </p:sp>
      <p:sp>
        <p:nvSpPr>
          <p:cNvPr id="5" name="Footer Placeholder 4">
            <a:extLst>
              <a:ext uri="{FF2B5EF4-FFF2-40B4-BE49-F238E27FC236}">
                <a16:creationId xmlns:a16="http://schemas.microsoft.com/office/drawing/2014/main" id="{B20BAE06-218F-D254-4859-897C26E057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9A7D3E-2313-D61F-3E95-797CC49EB616}"/>
              </a:ext>
            </a:extLst>
          </p:cNvPr>
          <p:cNvSpPr>
            <a:spLocks noGrp="1"/>
          </p:cNvSpPr>
          <p:nvPr>
            <p:ph type="sldNum" sz="quarter" idx="12"/>
          </p:nvPr>
        </p:nvSpPr>
        <p:spPr/>
        <p:txBody>
          <a:bodyPr/>
          <a:lstStyle/>
          <a:p>
            <a:fld id="{C607EC90-53A3-4638-84D3-0CDB69151003}" type="slidenum">
              <a:rPr lang="en-US" smtClean="0"/>
              <a:t>‹#›</a:t>
            </a:fld>
            <a:endParaRPr lang="en-US"/>
          </a:p>
        </p:txBody>
      </p:sp>
    </p:spTree>
    <p:extLst>
      <p:ext uri="{BB962C8B-B14F-4D97-AF65-F5344CB8AC3E}">
        <p14:creationId xmlns:p14="http://schemas.microsoft.com/office/powerpoint/2010/main" val="417819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FACA1-5FFA-C914-3679-AC78485935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5C472B-2C2E-91EA-BD88-559F06AED8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10B9D0-D200-DB61-274E-4FC27BD1EF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518525-8C6A-4FB4-B413-9BD61AB24A3E}"/>
              </a:ext>
            </a:extLst>
          </p:cNvPr>
          <p:cNvSpPr>
            <a:spLocks noGrp="1"/>
          </p:cNvSpPr>
          <p:nvPr>
            <p:ph type="dt" sz="half" idx="10"/>
          </p:nvPr>
        </p:nvSpPr>
        <p:spPr/>
        <p:txBody>
          <a:bodyPr/>
          <a:lstStyle/>
          <a:p>
            <a:fld id="{1072C850-B47B-4661-AD19-793A491198B8}" type="datetimeFigureOut">
              <a:rPr lang="en-US" smtClean="0"/>
              <a:t>4/19/2023</a:t>
            </a:fld>
            <a:endParaRPr lang="en-US"/>
          </a:p>
        </p:txBody>
      </p:sp>
      <p:sp>
        <p:nvSpPr>
          <p:cNvPr id="6" name="Footer Placeholder 5">
            <a:extLst>
              <a:ext uri="{FF2B5EF4-FFF2-40B4-BE49-F238E27FC236}">
                <a16:creationId xmlns:a16="http://schemas.microsoft.com/office/drawing/2014/main" id="{DE66587C-E682-ED98-EDC5-E9A5F5D397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A16C20-4C3A-DDC5-6973-FE85AAB24968}"/>
              </a:ext>
            </a:extLst>
          </p:cNvPr>
          <p:cNvSpPr>
            <a:spLocks noGrp="1"/>
          </p:cNvSpPr>
          <p:nvPr>
            <p:ph type="sldNum" sz="quarter" idx="12"/>
          </p:nvPr>
        </p:nvSpPr>
        <p:spPr/>
        <p:txBody>
          <a:bodyPr/>
          <a:lstStyle/>
          <a:p>
            <a:fld id="{C607EC90-53A3-4638-84D3-0CDB69151003}" type="slidenum">
              <a:rPr lang="en-US" smtClean="0"/>
              <a:t>‹#›</a:t>
            </a:fld>
            <a:endParaRPr lang="en-US"/>
          </a:p>
        </p:txBody>
      </p:sp>
    </p:spTree>
    <p:extLst>
      <p:ext uri="{BB962C8B-B14F-4D97-AF65-F5344CB8AC3E}">
        <p14:creationId xmlns:p14="http://schemas.microsoft.com/office/powerpoint/2010/main" val="278998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479CE-7B37-7019-77FE-CF648516367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D8FD9B-4266-C5FE-116A-42D4F6B257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E5ECAC-6C10-309D-1AF1-2DA740B89F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EFFB471-E7D8-793D-3E03-113CD0B358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A55667-7F63-A59A-6F58-BE5CC5FA0A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B99D6A-49F6-59BB-46B8-3466AB4D04A5}"/>
              </a:ext>
            </a:extLst>
          </p:cNvPr>
          <p:cNvSpPr>
            <a:spLocks noGrp="1"/>
          </p:cNvSpPr>
          <p:nvPr>
            <p:ph type="dt" sz="half" idx="10"/>
          </p:nvPr>
        </p:nvSpPr>
        <p:spPr/>
        <p:txBody>
          <a:bodyPr/>
          <a:lstStyle/>
          <a:p>
            <a:fld id="{1072C850-B47B-4661-AD19-793A491198B8}" type="datetimeFigureOut">
              <a:rPr lang="en-US" smtClean="0"/>
              <a:t>4/19/2023</a:t>
            </a:fld>
            <a:endParaRPr lang="en-US"/>
          </a:p>
        </p:txBody>
      </p:sp>
      <p:sp>
        <p:nvSpPr>
          <p:cNvPr id="8" name="Footer Placeholder 7">
            <a:extLst>
              <a:ext uri="{FF2B5EF4-FFF2-40B4-BE49-F238E27FC236}">
                <a16:creationId xmlns:a16="http://schemas.microsoft.com/office/drawing/2014/main" id="{A0096FB8-F072-B7DC-F9E6-E655AF65C66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F6C549-8497-FEA5-631B-CA2B14E46B64}"/>
              </a:ext>
            </a:extLst>
          </p:cNvPr>
          <p:cNvSpPr>
            <a:spLocks noGrp="1"/>
          </p:cNvSpPr>
          <p:nvPr>
            <p:ph type="sldNum" sz="quarter" idx="12"/>
          </p:nvPr>
        </p:nvSpPr>
        <p:spPr/>
        <p:txBody>
          <a:bodyPr/>
          <a:lstStyle/>
          <a:p>
            <a:fld id="{C607EC90-53A3-4638-84D3-0CDB69151003}" type="slidenum">
              <a:rPr lang="en-US" smtClean="0"/>
              <a:t>‹#›</a:t>
            </a:fld>
            <a:endParaRPr lang="en-US"/>
          </a:p>
        </p:txBody>
      </p:sp>
    </p:spTree>
    <p:extLst>
      <p:ext uri="{BB962C8B-B14F-4D97-AF65-F5344CB8AC3E}">
        <p14:creationId xmlns:p14="http://schemas.microsoft.com/office/powerpoint/2010/main" val="446264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A8024-4BC0-A70C-F372-BC05575A2F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3C2410-E823-E77B-16FA-D500CA54E145}"/>
              </a:ext>
            </a:extLst>
          </p:cNvPr>
          <p:cNvSpPr>
            <a:spLocks noGrp="1"/>
          </p:cNvSpPr>
          <p:nvPr>
            <p:ph type="dt" sz="half" idx="10"/>
          </p:nvPr>
        </p:nvSpPr>
        <p:spPr/>
        <p:txBody>
          <a:bodyPr/>
          <a:lstStyle/>
          <a:p>
            <a:fld id="{1072C850-B47B-4661-AD19-793A491198B8}" type="datetimeFigureOut">
              <a:rPr lang="en-US" smtClean="0"/>
              <a:t>4/19/2023</a:t>
            </a:fld>
            <a:endParaRPr lang="en-US"/>
          </a:p>
        </p:txBody>
      </p:sp>
      <p:sp>
        <p:nvSpPr>
          <p:cNvPr id="4" name="Footer Placeholder 3">
            <a:extLst>
              <a:ext uri="{FF2B5EF4-FFF2-40B4-BE49-F238E27FC236}">
                <a16:creationId xmlns:a16="http://schemas.microsoft.com/office/drawing/2014/main" id="{E77ACA76-72D0-D37F-B7E6-848E2DD800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F000F4-92D0-50BC-8D3A-C43C6B6F4CC3}"/>
              </a:ext>
            </a:extLst>
          </p:cNvPr>
          <p:cNvSpPr>
            <a:spLocks noGrp="1"/>
          </p:cNvSpPr>
          <p:nvPr>
            <p:ph type="sldNum" sz="quarter" idx="12"/>
          </p:nvPr>
        </p:nvSpPr>
        <p:spPr/>
        <p:txBody>
          <a:bodyPr/>
          <a:lstStyle/>
          <a:p>
            <a:fld id="{C607EC90-53A3-4638-84D3-0CDB69151003}" type="slidenum">
              <a:rPr lang="en-US" smtClean="0"/>
              <a:t>‹#›</a:t>
            </a:fld>
            <a:endParaRPr lang="en-US"/>
          </a:p>
        </p:txBody>
      </p:sp>
    </p:spTree>
    <p:extLst>
      <p:ext uri="{BB962C8B-B14F-4D97-AF65-F5344CB8AC3E}">
        <p14:creationId xmlns:p14="http://schemas.microsoft.com/office/powerpoint/2010/main" val="3458333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1C003A-B442-2259-A855-8AA612FC6F18}"/>
              </a:ext>
            </a:extLst>
          </p:cNvPr>
          <p:cNvSpPr>
            <a:spLocks noGrp="1"/>
          </p:cNvSpPr>
          <p:nvPr>
            <p:ph type="dt" sz="half" idx="10"/>
          </p:nvPr>
        </p:nvSpPr>
        <p:spPr/>
        <p:txBody>
          <a:bodyPr/>
          <a:lstStyle/>
          <a:p>
            <a:fld id="{1072C850-B47B-4661-AD19-793A491198B8}" type="datetimeFigureOut">
              <a:rPr lang="en-US" smtClean="0"/>
              <a:t>4/19/2023</a:t>
            </a:fld>
            <a:endParaRPr lang="en-US"/>
          </a:p>
        </p:txBody>
      </p:sp>
      <p:sp>
        <p:nvSpPr>
          <p:cNvPr id="3" name="Footer Placeholder 2">
            <a:extLst>
              <a:ext uri="{FF2B5EF4-FFF2-40B4-BE49-F238E27FC236}">
                <a16:creationId xmlns:a16="http://schemas.microsoft.com/office/drawing/2014/main" id="{2B94ED52-F345-BB2A-1E03-2B1ADF05D3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1BA9331-B9F3-B51D-424B-9AF634C789D1}"/>
              </a:ext>
            </a:extLst>
          </p:cNvPr>
          <p:cNvSpPr>
            <a:spLocks noGrp="1"/>
          </p:cNvSpPr>
          <p:nvPr>
            <p:ph type="sldNum" sz="quarter" idx="12"/>
          </p:nvPr>
        </p:nvSpPr>
        <p:spPr/>
        <p:txBody>
          <a:bodyPr/>
          <a:lstStyle/>
          <a:p>
            <a:fld id="{C607EC90-53A3-4638-84D3-0CDB69151003}" type="slidenum">
              <a:rPr lang="en-US" smtClean="0"/>
              <a:t>‹#›</a:t>
            </a:fld>
            <a:endParaRPr lang="en-US"/>
          </a:p>
        </p:txBody>
      </p:sp>
    </p:spTree>
    <p:extLst>
      <p:ext uri="{BB962C8B-B14F-4D97-AF65-F5344CB8AC3E}">
        <p14:creationId xmlns:p14="http://schemas.microsoft.com/office/powerpoint/2010/main" val="1432458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B47F6-C630-C1B6-A7B0-07315FFA09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10DED7-1EC9-2F93-B151-7BDD5060BE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40D411-AD84-E839-574F-88BD82CFBE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5A039A-83A5-B858-0FEB-2BB655659029}"/>
              </a:ext>
            </a:extLst>
          </p:cNvPr>
          <p:cNvSpPr>
            <a:spLocks noGrp="1"/>
          </p:cNvSpPr>
          <p:nvPr>
            <p:ph type="dt" sz="half" idx="10"/>
          </p:nvPr>
        </p:nvSpPr>
        <p:spPr/>
        <p:txBody>
          <a:bodyPr/>
          <a:lstStyle/>
          <a:p>
            <a:fld id="{1072C850-B47B-4661-AD19-793A491198B8}" type="datetimeFigureOut">
              <a:rPr lang="en-US" smtClean="0"/>
              <a:t>4/19/2023</a:t>
            </a:fld>
            <a:endParaRPr lang="en-US"/>
          </a:p>
        </p:txBody>
      </p:sp>
      <p:sp>
        <p:nvSpPr>
          <p:cNvPr id="6" name="Footer Placeholder 5">
            <a:extLst>
              <a:ext uri="{FF2B5EF4-FFF2-40B4-BE49-F238E27FC236}">
                <a16:creationId xmlns:a16="http://schemas.microsoft.com/office/drawing/2014/main" id="{BB119D60-EAE0-60D0-DBAE-2D75DC0A7D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7D4D38-9B1E-946C-E811-3D0538F4E57F}"/>
              </a:ext>
            </a:extLst>
          </p:cNvPr>
          <p:cNvSpPr>
            <a:spLocks noGrp="1"/>
          </p:cNvSpPr>
          <p:nvPr>
            <p:ph type="sldNum" sz="quarter" idx="12"/>
          </p:nvPr>
        </p:nvSpPr>
        <p:spPr/>
        <p:txBody>
          <a:bodyPr/>
          <a:lstStyle/>
          <a:p>
            <a:fld id="{C607EC90-53A3-4638-84D3-0CDB69151003}" type="slidenum">
              <a:rPr lang="en-US" smtClean="0"/>
              <a:t>‹#›</a:t>
            </a:fld>
            <a:endParaRPr lang="en-US"/>
          </a:p>
        </p:txBody>
      </p:sp>
    </p:spTree>
    <p:extLst>
      <p:ext uri="{BB962C8B-B14F-4D97-AF65-F5344CB8AC3E}">
        <p14:creationId xmlns:p14="http://schemas.microsoft.com/office/powerpoint/2010/main" val="2475068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2C70-F77F-B5AD-48C2-39E924B543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B56CDA-76E1-BF75-9693-54BCC8FA1B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714552-AE83-C81C-BF65-27CA2312FA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D19BE1-BEF1-4954-B49D-A184BF242A8D}"/>
              </a:ext>
            </a:extLst>
          </p:cNvPr>
          <p:cNvSpPr>
            <a:spLocks noGrp="1"/>
          </p:cNvSpPr>
          <p:nvPr>
            <p:ph type="dt" sz="half" idx="10"/>
          </p:nvPr>
        </p:nvSpPr>
        <p:spPr/>
        <p:txBody>
          <a:bodyPr/>
          <a:lstStyle/>
          <a:p>
            <a:fld id="{1072C850-B47B-4661-AD19-793A491198B8}" type="datetimeFigureOut">
              <a:rPr lang="en-US" smtClean="0"/>
              <a:t>4/19/2023</a:t>
            </a:fld>
            <a:endParaRPr lang="en-US"/>
          </a:p>
        </p:txBody>
      </p:sp>
      <p:sp>
        <p:nvSpPr>
          <p:cNvPr id="6" name="Footer Placeholder 5">
            <a:extLst>
              <a:ext uri="{FF2B5EF4-FFF2-40B4-BE49-F238E27FC236}">
                <a16:creationId xmlns:a16="http://schemas.microsoft.com/office/drawing/2014/main" id="{8C6A90D8-CE87-367E-679A-EAC9F63C94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5BD2D7-A9D2-40B6-1460-BF09D8671EC0}"/>
              </a:ext>
            </a:extLst>
          </p:cNvPr>
          <p:cNvSpPr>
            <a:spLocks noGrp="1"/>
          </p:cNvSpPr>
          <p:nvPr>
            <p:ph type="sldNum" sz="quarter" idx="12"/>
          </p:nvPr>
        </p:nvSpPr>
        <p:spPr/>
        <p:txBody>
          <a:bodyPr/>
          <a:lstStyle/>
          <a:p>
            <a:fld id="{C607EC90-53A3-4638-84D3-0CDB69151003}" type="slidenum">
              <a:rPr lang="en-US" smtClean="0"/>
              <a:t>‹#›</a:t>
            </a:fld>
            <a:endParaRPr lang="en-US"/>
          </a:p>
        </p:txBody>
      </p:sp>
    </p:spTree>
    <p:extLst>
      <p:ext uri="{BB962C8B-B14F-4D97-AF65-F5344CB8AC3E}">
        <p14:creationId xmlns:p14="http://schemas.microsoft.com/office/powerpoint/2010/main" val="1164816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0201B0-4E4E-F639-C4C5-C76EECFCAC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8A69D9-DB7A-E60F-15F9-8B636AF076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0AC3BE-E1DA-B6DF-FE5D-E2C5E28397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72C850-B47B-4661-AD19-793A491198B8}" type="datetimeFigureOut">
              <a:rPr lang="en-US" smtClean="0"/>
              <a:t>4/19/2023</a:t>
            </a:fld>
            <a:endParaRPr lang="en-US"/>
          </a:p>
        </p:txBody>
      </p:sp>
      <p:sp>
        <p:nvSpPr>
          <p:cNvPr id="5" name="Footer Placeholder 4">
            <a:extLst>
              <a:ext uri="{FF2B5EF4-FFF2-40B4-BE49-F238E27FC236}">
                <a16:creationId xmlns:a16="http://schemas.microsoft.com/office/drawing/2014/main" id="{776F5754-3343-A58D-B21A-9C413245E2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C585400-F7B9-88D5-932C-388F387C44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7EC90-53A3-4638-84D3-0CDB69151003}" type="slidenum">
              <a:rPr lang="en-US" smtClean="0"/>
              <a:t>‹#›</a:t>
            </a:fld>
            <a:endParaRPr lang="en-US"/>
          </a:p>
        </p:txBody>
      </p:sp>
    </p:spTree>
    <p:extLst>
      <p:ext uri="{BB962C8B-B14F-4D97-AF65-F5344CB8AC3E}">
        <p14:creationId xmlns:p14="http://schemas.microsoft.com/office/powerpoint/2010/main" val="959341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2">
            <a:extLst>
              <a:ext uri="{FF2B5EF4-FFF2-40B4-BE49-F238E27FC236}">
                <a16:creationId xmlns:a16="http://schemas.microsoft.com/office/drawing/2014/main" id="{92AEDFAF-70BD-782C-7D42-C3A0BC181655}"/>
              </a:ext>
            </a:extLst>
          </p:cNvPr>
          <p:cNvSpPr txBox="1">
            <a:spLocks noChangeArrowheads="1"/>
          </p:cNvSpPr>
          <p:nvPr/>
        </p:nvSpPr>
        <p:spPr bwMode="auto">
          <a:xfrm>
            <a:off x="3009901" y="1146176"/>
            <a:ext cx="77390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Tx/>
              <a:buNone/>
            </a:pPr>
            <a:r>
              <a:rPr lang="en-US" altLang="en-US" sz="2100">
                <a:latin typeface="Book Antiqua" panose="02040602050305030304" pitchFamily="18" charset="0"/>
              </a:rPr>
              <a:t>RUNGTA COLLEGE OF DENTAL SCIENCES &amp; RESEARCH </a:t>
            </a:r>
          </a:p>
        </p:txBody>
      </p:sp>
      <p:sp>
        <p:nvSpPr>
          <p:cNvPr id="3075" name="TextBox 3">
            <a:extLst>
              <a:ext uri="{FF2B5EF4-FFF2-40B4-BE49-F238E27FC236}">
                <a16:creationId xmlns:a16="http://schemas.microsoft.com/office/drawing/2014/main" id="{18AEE972-9893-E5B1-D899-6B326548951E}"/>
              </a:ext>
            </a:extLst>
          </p:cNvPr>
          <p:cNvSpPr txBox="1">
            <a:spLocks noChangeArrowheads="1"/>
          </p:cNvSpPr>
          <p:nvPr/>
        </p:nvSpPr>
        <p:spPr bwMode="auto">
          <a:xfrm>
            <a:off x="1455174" y="2747964"/>
            <a:ext cx="94239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Tx/>
              <a:buNone/>
            </a:pPr>
            <a:r>
              <a:rPr lang="en-US" altLang="en-US" sz="2800" dirty="0">
                <a:latin typeface="Book Antiqua" panose="02040602050305030304" pitchFamily="18" charset="0"/>
              </a:rPr>
              <a:t>TITLE OF THE TOPIC: </a:t>
            </a:r>
            <a:r>
              <a:rPr lang="en-AU" sz="2800" b="1" dirty="0">
                <a:latin typeface="+mn-lt"/>
              </a:rPr>
              <a:t>MICROBIOLOGY IN ENDODONTICS</a:t>
            </a:r>
            <a:endParaRPr lang="en-US" altLang="en-US" sz="2800" dirty="0">
              <a:latin typeface="Book Antiqua" panose="02040602050305030304" pitchFamily="18" charset="0"/>
            </a:endParaRPr>
          </a:p>
        </p:txBody>
      </p:sp>
      <p:sp>
        <p:nvSpPr>
          <p:cNvPr id="3076" name="TextBox 5">
            <a:extLst>
              <a:ext uri="{FF2B5EF4-FFF2-40B4-BE49-F238E27FC236}">
                <a16:creationId xmlns:a16="http://schemas.microsoft.com/office/drawing/2014/main" id="{10D683A3-E83C-D0C1-495A-851D60D8BB85}"/>
              </a:ext>
            </a:extLst>
          </p:cNvPr>
          <p:cNvSpPr txBox="1">
            <a:spLocks noChangeArrowheads="1"/>
          </p:cNvSpPr>
          <p:nvPr/>
        </p:nvSpPr>
        <p:spPr bwMode="auto">
          <a:xfrm>
            <a:off x="2590801" y="5345114"/>
            <a:ext cx="854551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lgn="ctr" eaLnBrk="1" hangingPunct="1">
              <a:spcBef>
                <a:spcPct val="0"/>
              </a:spcBef>
              <a:buClrTx/>
              <a:buFontTx/>
              <a:buNone/>
            </a:pPr>
            <a:r>
              <a:rPr lang="en-US" altLang="en-US" sz="2100">
                <a:latin typeface="Book Antiqua" panose="02040602050305030304" pitchFamily="18" charset="0"/>
              </a:rPr>
              <a:t>DEPARTMENT OF CONSERVATIVE DENTISTRY AND ENDODONTICS </a:t>
            </a:r>
          </a:p>
        </p:txBody>
      </p:sp>
      <p:pic>
        <p:nvPicPr>
          <p:cNvPr id="3077" name="Picture 6">
            <a:extLst>
              <a:ext uri="{FF2B5EF4-FFF2-40B4-BE49-F238E27FC236}">
                <a16:creationId xmlns:a16="http://schemas.microsoft.com/office/drawing/2014/main" id="{B71D9F78-ACF1-5C97-AFAA-77CEA4A158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781" r="15781"/>
          <a:stretch>
            <a:fillRect/>
          </a:stretch>
        </p:blipFill>
        <p:spPr bwMode="auto">
          <a:xfrm>
            <a:off x="1524000" y="-19050"/>
            <a:ext cx="1563688" cy="158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Slide Number Placeholder 1">
            <a:extLst>
              <a:ext uri="{FF2B5EF4-FFF2-40B4-BE49-F238E27FC236}">
                <a16:creationId xmlns:a16="http://schemas.microsoft.com/office/drawing/2014/main" id="{AFBA7358-CCB0-2978-25EE-0C814056F87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BBAFFE83-C04D-42AB-8CD8-ABA8A3DC5867}" type="slidenum">
              <a:rPr lang="en-US" altLang="en-US" sz="1400" b="0">
                <a:latin typeface="Times New Roman" panose="02020603050405020304" pitchFamily="18" charset="0"/>
              </a:rPr>
              <a:pPr>
                <a:spcBef>
                  <a:spcPct val="0"/>
                </a:spcBef>
                <a:buClrTx/>
                <a:buFontTx/>
                <a:buNone/>
              </a:pPr>
              <a:t>1</a:t>
            </a:fld>
            <a:endParaRPr lang="en-US" altLang="en-US" sz="1400" b="0">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47528" y="116632"/>
            <a:ext cx="8363272" cy="1143000"/>
          </a:xfrm>
        </p:spPr>
        <p:txBody>
          <a:bodyPr/>
          <a:lstStyle/>
          <a:p>
            <a:r>
              <a:rPr lang="en-AU" b="1" dirty="0"/>
              <a:t>FUNGI</a:t>
            </a:r>
          </a:p>
        </p:txBody>
      </p:sp>
      <p:sp>
        <p:nvSpPr>
          <p:cNvPr id="5" name="Content Placeholder 4"/>
          <p:cNvSpPr>
            <a:spLocks noGrp="1"/>
          </p:cNvSpPr>
          <p:nvPr>
            <p:ph sz="quarter" idx="1"/>
          </p:nvPr>
        </p:nvSpPr>
        <p:spPr>
          <a:xfrm>
            <a:off x="1847528" y="1447800"/>
            <a:ext cx="8363272" cy="4572000"/>
          </a:xfrm>
        </p:spPr>
        <p:txBody>
          <a:bodyPr/>
          <a:lstStyle/>
          <a:p>
            <a:pPr>
              <a:buNone/>
            </a:pPr>
            <a:endParaRPr lang="en-AU" sz="3200" dirty="0"/>
          </a:p>
          <a:p>
            <a:r>
              <a:rPr lang="en-AU" sz="3200" dirty="0"/>
              <a:t>Members oral </a:t>
            </a:r>
            <a:r>
              <a:rPr lang="en-AU" sz="3200" dirty="0" err="1"/>
              <a:t>microbiota</a:t>
            </a:r>
            <a:r>
              <a:rPr lang="en-AU" sz="3200" dirty="0"/>
              <a:t> </a:t>
            </a:r>
          </a:p>
          <a:p>
            <a:endParaRPr lang="en-AU" sz="3200" dirty="0"/>
          </a:p>
          <a:p>
            <a:r>
              <a:rPr lang="en-AU" sz="3200" dirty="0"/>
              <a:t>Occasionally found in </a:t>
            </a:r>
            <a:r>
              <a:rPr lang="en-AU" sz="3200" dirty="0" err="1"/>
              <a:t>pri</a:t>
            </a:r>
            <a:r>
              <a:rPr lang="en-AU" sz="3200" dirty="0"/>
              <a:t> </a:t>
            </a:r>
            <a:r>
              <a:rPr lang="en-AU" sz="3200" dirty="0" err="1"/>
              <a:t>rc</a:t>
            </a:r>
            <a:r>
              <a:rPr lang="en-AU" sz="3200" dirty="0"/>
              <a:t> </a:t>
            </a:r>
            <a:r>
              <a:rPr lang="en-AU" sz="3200" dirty="0" err="1"/>
              <a:t>inf</a:t>
            </a:r>
            <a:endParaRPr lang="en-AU" sz="3200" dirty="0"/>
          </a:p>
          <a:p>
            <a:endParaRPr lang="en-AU" sz="3200" dirty="0"/>
          </a:p>
          <a:p>
            <a:r>
              <a:rPr lang="en-AU" sz="3200" dirty="0"/>
              <a:t>Recent molecular study – 21% of samples from </a:t>
            </a:r>
            <a:r>
              <a:rPr lang="en-AU" sz="3200" dirty="0" err="1"/>
              <a:t>pri</a:t>
            </a:r>
            <a:r>
              <a:rPr lang="en-AU" sz="3200" dirty="0"/>
              <a:t> </a:t>
            </a:r>
            <a:r>
              <a:rPr lang="en-AU" sz="3200" dirty="0" err="1"/>
              <a:t>rc</a:t>
            </a:r>
            <a:r>
              <a:rPr lang="en-AU" sz="3200" dirty="0"/>
              <a:t> </a:t>
            </a:r>
            <a:r>
              <a:rPr lang="en-AU" sz="3200" dirty="0" err="1"/>
              <a:t>inf</a:t>
            </a:r>
            <a:endParaRPr lang="en-AU" dirty="0"/>
          </a:p>
          <a:p>
            <a:endParaRPr lang="en-AU" dirty="0"/>
          </a:p>
        </p:txBody>
      </p:sp>
      <p:sp>
        <p:nvSpPr>
          <p:cNvPr id="7" name="Slide Number Placeholder 6"/>
          <p:cNvSpPr>
            <a:spLocks noGrp="1"/>
          </p:cNvSpPr>
          <p:nvPr>
            <p:ph type="sldNum" sz="quarter" idx="12"/>
          </p:nvPr>
        </p:nvSpPr>
        <p:spPr/>
        <p:txBody>
          <a:bodyPr/>
          <a:lstStyle/>
          <a:p>
            <a:fld id="{9E78C9EA-A0E9-4CC6-B5CF-6D7A8352DCB3}" type="slidenum">
              <a:rPr lang="en-AU" smtClean="0"/>
              <a:pPr/>
              <a:t>10</a:t>
            </a:fld>
            <a:endParaRPr lang="en-A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03512" y="-18256"/>
            <a:ext cx="8507288" cy="1143000"/>
          </a:xfrm>
        </p:spPr>
        <p:txBody>
          <a:bodyPr/>
          <a:lstStyle/>
          <a:p>
            <a:r>
              <a:rPr lang="en-AU" b="1" dirty="0"/>
              <a:t>ARCHAEA</a:t>
            </a:r>
          </a:p>
        </p:txBody>
      </p:sp>
      <p:sp>
        <p:nvSpPr>
          <p:cNvPr id="5" name="Content Placeholder 4"/>
          <p:cNvSpPr>
            <a:spLocks noGrp="1"/>
          </p:cNvSpPr>
          <p:nvPr>
            <p:ph sz="quarter" idx="1"/>
          </p:nvPr>
        </p:nvSpPr>
        <p:spPr>
          <a:xfrm>
            <a:off x="1703512" y="1447800"/>
            <a:ext cx="8507288" cy="4572000"/>
          </a:xfrm>
        </p:spPr>
        <p:txBody>
          <a:bodyPr>
            <a:normAutofit/>
          </a:bodyPr>
          <a:lstStyle/>
          <a:p>
            <a:r>
              <a:rPr lang="en-AU" sz="3200" dirty="0"/>
              <a:t>Highly diverse group of prokaryotes, distinct from bacteria.</a:t>
            </a:r>
          </a:p>
          <a:p>
            <a:endParaRPr lang="en-AU" sz="3200" dirty="0"/>
          </a:p>
          <a:p>
            <a:r>
              <a:rPr lang="en-AU" sz="3200" dirty="0"/>
              <a:t>No member of this domain has been described as human pathogen till date</a:t>
            </a:r>
          </a:p>
          <a:p>
            <a:endParaRPr lang="en-AU" sz="3200" dirty="0"/>
          </a:p>
          <a:p>
            <a:r>
              <a:rPr lang="en-AU" sz="3200" dirty="0"/>
              <a:t>However </a:t>
            </a:r>
            <a:r>
              <a:rPr lang="en-AU" sz="3200" dirty="0" err="1"/>
              <a:t>archaea</a:t>
            </a:r>
            <a:r>
              <a:rPr lang="en-AU" sz="3200" dirty="0"/>
              <a:t> - detected - </a:t>
            </a:r>
            <a:r>
              <a:rPr lang="en-AU" sz="3200" dirty="0" err="1"/>
              <a:t>subgingival</a:t>
            </a:r>
            <a:r>
              <a:rPr lang="en-AU" sz="3200" dirty="0"/>
              <a:t> plaque and in periodontal disease </a:t>
            </a:r>
          </a:p>
        </p:txBody>
      </p:sp>
      <p:sp>
        <p:nvSpPr>
          <p:cNvPr id="7" name="Slide Number Placeholder 6"/>
          <p:cNvSpPr>
            <a:spLocks noGrp="1"/>
          </p:cNvSpPr>
          <p:nvPr>
            <p:ph type="sldNum" sz="quarter" idx="12"/>
          </p:nvPr>
        </p:nvSpPr>
        <p:spPr/>
        <p:txBody>
          <a:bodyPr/>
          <a:lstStyle/>
          <a:p>
            <a:fld id="{9E78C9EA-A0E9-4CC6-B5CF-6D7A8352DCB3}" type="slidenum">
              <a:rPr lang="en-AU" smtClean="0"/>
              <a:pPr/>
              <a:t>11</a:t>
            </a:fld>
            <a:endParaRPr lang="en-A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27384"/>
            <a:ext cx="8435280" cy="1143000"/>
          </a:xfrm>
        </p:spPr>
        <p:txBody>
          <a:bodyPr/>
          <a:lstStyle/>
          <a:p>
            <a:r>
              <a:rPr lang="en-AU" dirty="0"/>
              <a:t>VIRUS</a:t>
            </a:r>
          </a:p>
        </p:txBody>
      </p:sp>
      <p:sp>
        <p:nvSpPr>
          <p:cNvPr id="5" name="Content Placeholder 4"/>
          <p:cNvSpPr>
            <a:spLocks noGrp="1"/>
          </p:cNvSpPr>
          <p:nvPr>
            <p:ph sz="quarter" idx="1"/>
          </p:nvPr>
        </p:nvSpPr>
        <p:spPr>
          <a:xfrm>
            <a:off x="1775520" y="1447800"/>
            <a:ext cx="8435280" cy="5221560"/>
          </a:xfrm>
        </p:spPr>
        <p:txBody>
          <a:bodyPr>
            <a:normAutofit fontScale="92500"/>
          </a:bodyPr>
          <a:lstStyle/>
          <a:p>
            <a:r>
              <a:rPr lang="en-AU" sz="3200" dirty="0"/>
              <a:t>Requires host cells to replicate </a:t>
            </a:r>
            <a:r>
              <a:rPr lang="en-AU" sz="3200" dirty="0">
                <a:sym typeface="Wingdings" pitchFamily="2" charset="2"/>
              </a:rPr>
              <a:t> cant survive in </a:t>
            </a:r>
            <a:r>
              <a:rPr lang="en-AU" sz="3200" dirty="0" err="1">
                <a:sym typeface="Wingdings" pitchFamily="2" charset="2"/>
              </a:rPr>
              <a:t>rc</a:t>
            </a:r>
            <a:r>
              <a:rPr lang="en-AU" sz="3200" dirty="0">
                <a:sym typeface="Wingdings" pitchFamily="2" charset="2"/>
              </a:rPr>
              <a:t>  </a:t>
            </a:r>
          </a:p>
          <a:p>
            <a:pPr>
              <a:buNone/>
            </a:pPr>
            <a:r>
              <a:rPr lang="en-AU" sz="3200" dirty="0">
                <a:sym typeface="Wingdings" pitchFamily="2" charset="2"/>
              </a:rPr>
              <a:t>                                                           with necrotic pulp</a:t>
            </a:r>
          </a:p>
          <a:p>
            <a:pPr>
              <a:buNone/>
            </a:pPr>
            <a:endParaRPr lang="en-AU" sz="3200" dirty="0">
              <a:sym typeface="Wingdings" pitchFamily="2" charset="2"/>
            </a:endParaRPr>
          </a:p>
          <a:p>
            <a:r>
              <a:rPr lang="en-AU" sz="3200" dirty="0"/>
              <a:t>Presence has been reported only for non inflamed vital pulp of pt infected with HIV</a:t>
            </a:r>
          </a:p>
          <a:p>
            <a:endParaRPr lang="en-AU" sz="3200" dirty="0"/>
          </a:p>
          <a:p>
            <a:r>
              <a:rPr lang="en-AU" sz="3200" dirty="0"/>
              <a:t>HCMV &amp; EBV </a:t>
            </a:r>
            <a:r>
              <a:rPr lang="en-AU" sz="3200" dirty="0">
                <a:sym typeface="Wingdings" pitchFamily="2" charset="2"/>
              </a:rPr>
              <a:t> apical </a:t>
            </a:r>
            <a:r>
              <a:rPr lang="en-AU" sz="3200" dirty="0" err="1">
                <a:sym typeface="Wingdings" pitchFamily="2" charset="2"/>
              </a:rPr>
              <a:t>periodontitis</a:t>
            </a:r>
            <a:r>
              <a:rPr lang="en-AU" sz="3200" dirty="0">
                <a:sym typeface="Wingdings" pitchFamily="2" charset="2"/>
              </a:rPr>
              <a:t> lesion</a:t>
            </a:r>
          </a:p>
          <a:p>
            <a:endParaRPr lang="en-AU" sz="3200" dirty="0">
              <a:sym typeface="Wingdings" pitchFamily="2" charset="2"/>
            </a:endParaRPr>
          </a:p>
          <a:p>
            <a:r>
              <a:rPr lang="en-AU" sz="3200" dirty="0">
                <a:sym typeface="Wingdings" pitchFamily="2" charset="2"/>
              </a:rPr>
              <a:t>High frequencies  </a:t>
            </a:r>
            <a:r>
              <a:rPr lang="en-AU" sz="3200" dirty="0" err="1">
                <a:sym typeface="Wingdings" pitchFamily="2" charset="2"/>
              </a:rPr>
              <a:t>symtoms</a:t>
            </a:r>
            <a:r>
              <a:rPr lang="en-AU" sz="3200" dirty="0">
                <a:sym typeface="Wingdings" pitchFamily="2" charset="2"/>
              </a:rPr>
              <a:t> &amp; large </a:t>
            </a:r>
            <a:r>
              <a:rPr lang="en-AU" sz="3200" dirty="0" err="1">
                <a:sym typeface="Wingdings" pitchFamily="2" charset="2"/>
              </a:rPr>
              <a:t>periapical</a:t>
            </a:r>
            <a:r>
              <a:rPr lang="en-AU" sz="3200" dirty="0">
                <a:sym typeface="Wingdings" pitchFamily="2" charset="2"/>
              </a:rPr>
              <a:t> bone destruction </a:t>
            </a:r>
            <a:endParaRPr lang="en-AU" sz="3200" dirty="0"/>
          </a:p>
        </p:txBody>
      </p:sp>
      <p:sp>
        <p:nvSpPr>
          <p:cNvPr id="7" name="Slide Number Placeholder 6"/>
          <p:cNvSpPr>
            <a:spLocks noGrp="1"/>
          </p:cNvSpPr>
          <p:nvPr>
            <p:ph type="sldNum" sz="quarter" idx="12"/>
          </p:nvPr>
        </p:nvSpPr>
        <p:spPr/>
        <p:txBody>
          <a:bodyPr/>
          <a:lstStyle/>
          <a:p>
            <a:fld id="{9E78C9EA-A0E9-4CC6-B5CF-6D7A8352DCB3}" type="slidenum">
              <a:rPr lang="en-AU" smtClean="0"/>
              <a:pPr/>
              <a:t>12</a:t>
            </a:fld>
            <a:endParaRPr lang="en-A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endParaRPr lang="en-AU" sz="3200" dirty="0"/>
          </a:p>
          <a:p>
            <a:r>
              <a:rPr lang="en-AU" sz="3200" dirty="0"/>
              <a:t>It has been </a:t>
            </a:r>
            <a:r>
              <a:rPr lang="en-AU" sz="3200" dirty="0" err="1"/>
              <a:t>hypothetized</a:t>
            </a:r>
            <a:r>
              <a:rPr lang="en-AU" sz="3200" dirty="0"/>
              <a:t> that HCMV &amp; EBV may be implicated in the pathogenesis of apical </a:t>
            </a:r>
            <a:r>
              <a:rPr lang="en-AU" sz="3200" dirty="0" err="1"/>
              <a:t>periodontitis</a:t>
            </a:r>
            <a:r>
              <a:rPr lang="en-AU" sz="3200" dirty="0"/>
              <a:t> as a direct result of virus infection and replication or viral impairment of local host defences</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13</a:t>
            </a:fld>
            <a:endParaRPr lang="en-A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116632"/>
            <a:ext cx="8435280" cy="1143000"/>
          </a:xfrm>
        </p:spPr>
        <p:txBody>
          <a:bodyPr>
            <a:normAutofit fontScale="90000"/>
          </a:bodyPr>
          <a:lstStyle/>
          <a:p>
            <a:r>
              <a:rPr lang="en-AU" b="1" dirty="0"/>
              <a:t>PERSISTENT / SECONDARY INFECTION</a:t>
            </a:r>
          </a:p>
        </p:txBody>
      </p:sp>
      <p:sp>
        <p:nvSpPr>
          <p:cNvPr id="3" name="Content Placeholder 2"/>
          <p:cNvSpPr>
            <a:spLocks noGrp="1"/>
          </p:cNvSpPr>
          <p:nvPr>
            <p:ph sz="quarter" idx="1"/>
          </p:nvPr>
        </p:nvSpPr>
        <p:spPr>
          <a:xfrm>
            <a:off x="1775520" y="1593304"/>
            <a:ext cx="8435280" cy="4572000"/>
          </a:xfrm>
        </p:spPr>
        <p:txBody>
          <a:bodyPr>
            <a:normAutofit/>
          </a:bodyPr>
          <a:lstStyle/>
          <a:p>
            <a:endParaRPr lang="en-AU" sz="3200" dirty="0"/>
          </a:p>
          <a:p>
            <a:r>
              <a:rPr lang="en-AU" sz="3200" dirty="0"/>
              <a:t>Outcome of the endodontic treatment ---  significantly influenced ---                                  presence of bacteria in the canals at the root canal filling stage.</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14</a:t>
            </a:fld>
            <a:endParaRPr lang="en-A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r>
              <a:rPr lang="en-AU" sz="3200" dirty="0"/>
              <a:t>Studies of bacteria occurring in the root canal after treatment approaches involves 3 basic conditions:</a:t>
            </a:r>
          </a:p>
          <a:p>
            <a:pPr>
              <a:buFont typeface="Wingdings" pitchFamily="2" charset="2"/>
              <a:buChar char="Ø"/>
            </a:pPr>
            <a:endParaRPr lang="en-AU" sz="3200" dirty="0"/>
          </a:p>
          <a:p>
            <a:pPr marL="514350" indent="-514350">
              <a:buAutoNum type="arabicParenR"/>
            </a:pPr>
            <a:r>
              <a:rPr lang="en-AU" sz="3200" dirty="0"/>
              <a:t>Post instrumentation samples</a:t>
            </a:r>
          </a:p>
          <a:p>
            <a:pPr marL="514350" indent="-514350">
              <a:buAutoNum type="arabicParenR"/>
            </a:pPr>
            <a:endParaRPr lang="en-AU" sz="3200" dirty="0"/>
          </a:p>
          <a:p>
            <a:pPr marL="514350" indent="-514350">
              <a:buAutoNum type="arabicParenR"/>
            </a:pPr>
            <a:r>
              <a:rPr lang="en-AU" sz="3200" dirty="0"/>
              <a:t>Post medication samples</a:t>
            </a:r>
          </a:p>
          <a:p>
            <a:pPr marL="514350" indent="-514350">
              <a:buAutoNum type="arabicParenR"/>
            </a:pPr>
            <a:endParaRPr lang="en-AU" sz="3200" dirty="0"/>
          </a:p>
          <a:p>
            <a:pPr marL="514350" indent="-514350">
              <a:buAutoNum type="arabicParenR"/>
            </a:pPr>
            <a:r>
              <a:rPr lang="en-AU" sz="3200" dirty="0"/>
              <a:t>Post </a:t>
            </a:r>
            <a:r>
              <a:rPr lang="en-AU" sz="3200" dirty="0" err="1"/>
              <a:t>obturation</a:t>
            </a:r>
            <a:r>
              <a:rPr lang="en-AU" sz="3200" dirty="0"/>
              <a:t> samples </a:t>
            </a:r>
          </a:p>
          <a:p>
            <a:pPr marL="514350" indent="-514350">
              <a:buNone/>
            </a:pPr>
            <a:endParaRPr lang="en-AU" sz="32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15</a:t>
            </a:fld>
            <a:endParaRPr lang="en-A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lnSpcReduction="10000"/>
          </a:bodyPr>
          <a:lstStyle/>
          <a:p>
            <a:endParaRPr lang="en-AU" sz="3200" dirty="0"/>
          </a:p>
          <a:p>
            <a:r>
              <a:rPr lang="en-AU" sz="3200" dirty="0"/>
              <a:t> POST INSTRUMENTATION SAMPLES:</a:t>
            </a:r>
          </a:p>
          <a:p>
            <a:endParaRPr lang="en-AU" sz="3200" dirty="0"/>
          </a:p>
          <a:p>
            <a:pPr>
              <a:buFont typeface="Wingdings" pitchFamily="2" charset="2"/>
              <a:buChar char="Ø"/>
            </a:pPr>
            <a:r>
              <a:rPr lang="en-AU" sz="3200" dirty="0"/>
              <a:t>Remainder of initial infection</a:t>
            </a:r>
          </a:p>
          <a:p>
            <a:pPr>
              <a:buFont typeface="Wingdings" pitchFamily="2" charset="2"/>
              <a:buChar char="Ø"/>
            </a:pPr>
            <a:endParaRPr lang="en-AU" sz="3200" dirty="0"/>
          </a:p>
          <a:p>
            <a:pPr>
              <a:buFont typeface="Wingdings" pitchFamily="2" charset="2"/>
              <a:buChar char="Ø"/>
            </a:pPr>
            <a:r>
              <a:rPr lang="en-AU" sz="3200" dirty="0"/>
              <a:t>Resisted effect of inst &amp; </a:t>
            </a:r>
            <a:r>
              <a:rPr lang="en-AU" sz="3200" dirty="0" err="1"/>
              <a:t>irrig</a:t>
            </a:r>
            <a:r>
              <a:rPr lang="en-AU" sz="3200" dirty="0"/>
              <a:t> or introduced in canal ---breach in aseptic chain</a:t>
            </a:r>
          </a:p>
          <a:p>
            <a:pPr>
              <a:buFont typeface="Wingdings" pitchFamily="2" charset="2"/>
              <a:buChar char="Ø"/>
            </a:pPr>
            <a:endParaRPr lang="en-AU" sz="3200" dirty="0"/>
          </a:p>
          <a:p>
            <a:pPr>
              <a:buFont typeface="Wingdings" pitchFamily="2" charset="2"/>
              <a:buChar char="Ø"/>
            </a:pPr>
            <a:r>
              <a:rPr lang="en-AU" sz="3200" dirty="0" err="1"/>
              <a:t>Temporory</a:t>
            </a:r>
            <a:r>
              <a:rPr lang="en-AU" sz="3200" dirty="0"/>
              <a:t> </a:t>
            </a:r>
            <a:r>
              <a:rPr lang="en-AU" sz="3200" dirty="0" err="1"/>
              <a:t>persisters</a:t>
            </a:r>
            <a:r>
              <a:rPr lang="en-AU" sz="3200" dirty="0"/>
              <a:t>--- not </a:t>
            </a:r>
            <a:r>
              <a:rPr lang="en-AU" sz="3200" dirty="0" err="1"/>
              <a:t>hav</a:t>
            </a:r>
            <a:r>
              <a:rPr lang="en-AU" sz="3200" dirty="0"/>
              <a:t> enough time to adapt</a:t>
            </a:r>
          </a:p>
          <a:p>
            <a:pPr>
              <a:buFont typeface="Wingdings" pitchFamily="2" charset="2"/>
              <a:buChar char="Ø"/>
            </a:pPr>
            <a:endParaRPr lang="en-AU" sz="3200" dirty="0"/>
          </a:p>
          <a:p>
            <a:pPr>
              <a:buFont typeface="Wingdings" pitchFamily="2" charset="2"/>
              <a:buChar char="Ø"/>
            </a:pPr>
            <a:r>
              <a:rPr lang="en-AU" sz="3200" dirty="0"/>
              <a:t>Survival and involvement in treatment outcome </a:t>
            </a:r>
            <a:r>
              <a:rPr lang="en-AU" sz="3200" dirty="0">
                <a:sym typeface="Wingdings" pitchFamily="2" charset="2"/>
              </a:rPr>
              <a:t> adaptation ability</a:t>
            </a:r>
            <a:endParaRPr lang="en-AU" sz="32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16</a:t>
            </a:fld>
            <a:endParaRPr lang="en-AU"/>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endParaRPr lang="en-AU" sz="3200" dirty="0"/>
          </a:p>
          <a:p>
            <a:r>
              <a:rPr lang="en-AU" sz="3200" dirty="0"/>
              <a:t>POST MEDICATION SAMPLES:</a:t>
            </a:r>
          </a:p>
          <a:p>
            <a:endParaRPr lang="en-AU" sz="3200" dirty="0"/>
          </a:p>
          <a:p>
            <a:pPr>
              <a:buFont typeface="Wingdings" pitchFamily="2" charset="2"/>
              <a:buChar char="Ø"/>
            </a:pPr>
            <a:r>
              <a:rPr lang="en-AU" sz="3200" dirty="0"/>
              <a:t>Survived both CMP and ICM or entered via leakage in temp. </a:t>
            </a:r>
            <a:r>
              <a:rPr lang="en-AU" sz="3200" dirty="0" err="1"/>
              <a:t>resto</a:t>
            </a:r>
            <a:endParaRPr lang="en-AU" sz="3200" dirty="0"/>
          </a:p>
          <a:p>
            <a:pPr>
              <a:buFont typeface="Wingdings" pitchFamily="2" charset="2"/>
              <a:buChar char="Ø"/>
            </a:pPr>
            <a:endParaRPr lang="en-AU" sz="3200" dirty="0"/>
          </a:p>
          <a:p>
            <a:pPr>
              <a:buFont typeface="Wingdings" pitchFamily="2" charset="2"/>
              <a:buChar char="Ø"/>
            </a:pPr>
            <a:r>
              <a:rPr lang="en-AU" sz="3200" dirty="0"/>
              <a:t>Have more time to adapt</a:t>
            </a:r>
          </a:p>
          <a:p>
            <a:pPr>
              <a:buFont typeface="Wingdings" pitchFamily="2" charset="2"/>
              <a:buChar char="Ø"/>
            </a:pPr>
            <a:endParaRPr lang="en-AU" sz="3200" dirty="0"/>
          </a:p>
          <a:p>
            <a:pPr>
              <a:buFont typeface="Wingdings" pitchFamily="2" charset="2"/>
              <a:buChar char="Ø"/>
            </a:pPr>
            <a:endParaRPr lang="en-AU" sz="32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17</a:t>
            </a:fld>
            <a:endParaRPr lang="en-AU"/>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r>
              <a:rPr lang="en-AU" sz="3200" dirty="0"/>
              <a:t>POST OBTURATION SAMPLES:</a:t>
            </a:r>
          </a:p>
          <a:p>
            <a:endParaRPr lang="en-AU" sz="3200" dirty="0"/>
          </a:p>
          <a:p>
            <a:pPr>
              <a:buFont typeface="Wingdings" pitchFamily="2" charset="2"/>
              <a:buChar char="Ø"/>
            </a:pPr>
            <a:r>
              <a:rPr lang="en-AU" sz="3200" dirty="0"/>
              <a:t>In retreatment cases --- adapted </a:t>
            </a:r>
          </a:p>
          <a:p>
            <a:pPr>
              <a:buFont typeface="Wingdings" pitchFamily="2" charset="2"/>
              <a:buChar char="Ø"/>
            </a:pPr>
            <a:endParaRPr lang="en-AU" sz="3200" dirty="0"/>
          </a:p>
          <a:p>
            <a:pPr>
              <a:buFont typeface="Wingdings" pitchFamily="2" charset="2"/>
              <a:buChar char="Ø"/>
            </a:pPr>
            <a:r>
              <a:rPr lang="en-AU" sz="3200" dirty="0"/>
              <a:t>Real </a:t>
            </a:r>
            <a:r>
              <a:rPr lang="en-AU" sz="3200" dirty="0" err="1"/>
              <a:t>persisters</a:t>
            </a:r>
            <a:r>
              <a:rPr lang="en-AU" sz="3200" dirty="0"/>
              <a:t> that resisted</a:t>
            </a:r>
          </a:p>
          <a:p>
            <a:pPr>
              <a:buFont typeface="Wingdings" pitchFamily="2" charset="2"/>
              <a:buChar char="Ø"/>
            </a:pPr>
            <a:endParaRPr lang="en-AU" sz="3200" dirty="0"/>
          </a:p>
          <a:p>
            <a:pPr>
              <a:buFont typeface="Wingdings" pitchFamily="2" charset="2"/>
              <a:buChar char="Ø"/>
            </a:pPr>
            <a:r>
              <a:rPr lang="en-AU" sz="3200" dirty="0"/>
              <a:t>Or via coronal leakage</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18</a:t>
            </a:fld>
            <a:endParaRPr lang="en-AU"/>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274638"/>
            <a:ext cx="8435280" cy="1143000"/>
          </a:xfrm>
        </p:spPr>
        <p:txBody>
          <a:bodyPr>
            <a:normAutofit fontScale="90000"/>
          </a:bodyPr>
          <a:lstStyle/>
          <a:p>
            <a:r>
              <a:rPr lang="en-AU" b="1" dirty="0"/>
              <a:t>BACTERIA PERSISTED INTRACANAL DISINFECTION PROCEDURES</a:t>
            </a:r>
          </a:p>
        </p:txBody>
      </p:sp>
      <p:sp>
        <p:nvSpPr>
          <p:cNvPr id="5" name="Content Placeholder 4"/>
          <p:cNvSpPr>
            <a:spLocks noGrp="1"/>
          </p:cNvSpPr>
          <p:nvPr>
            <p:ph sz="quarter" idx="1"/>
          </p:nvPr>
        </p:nvSpPr>
        <p:spPr>
          <a:xfrm>
            <a:off x="1775520" y="1447800"/>
            <a:ext cx="8435280" cy="4572000"/>
          </a:xfrm>
        </p:spPr>
        <p:txBody>
          <a:bodyPr>
            <a:normAutofit/>
          </a:bodyPr>
          <a:lstStyle/>
          <a:p>
            <a:endParaRPr lang="en-AU" sz="3200" dirty="0"/>
          </a:p>
          <a:p>
            <a:endParaRPr lang="en-AU" sz="3200" dirty="0"/>
          </a:p>
          <a:p>
            <a:r>
              <a:rPr lang="en-AU" sz="3200" dirty="0"/>
              <a:t>Studies </a:t>
            </a:r>
            <a:r>
              <a:rPr lang="en-AU" sz="3200" dirty="0">
                <a:sym typeface="Wingdings" pitchFamily="2" charset="2"/>
              </a:rPr>
              <a:t> Gram –</a:t>
            </a:r>
            <a:r>
              <a:rPr lang="en-AU" sz="3200" dirty="0" err="1">
                <a:sym typeface="Wingdings" pitchFamily="2" charset="2"/>
              </a:rPr>
              <a:t>ve</a:t>
            </a:r>
            <a:r>
              <a:rPr lang="en-AU" sz="3200" dirty="0">
                <a:sym typeface="Wingdings" pitchFamily="2" charset="2"/>
              </a:rPr>
              <a:t> </a:t>
            </a:r>
            <a:r>
              <a:rPr lang="en-AU" sz="3200" dirty="0" err="1">
                <a:sym typeface="Wingdings" pitchFamily="2" charset="2"/>
              </a:rPr>
              <a:t>anarobic</a:t>
            </a:r>
            <a:r>
              <a:rPr lang="en-AU" sz="3200" dirty="0">
                <a:sym typeface="Wingdings" pitchFamily="2" charset="2"/>
              </a:rPr>
              <a:t> rods such as </a:t>
            </a:r>
            <a:r>
              <a:rPr lang="en-AU" sz="3200" dirty="0" err="1">
                <a:sym typeface="Wingdings" pitchFamily="2" charset="2"/>
              </a:rPr>
              <a:t>F.nucleatum</a:t>
            </a:r>
            <a:r>
              <a:rPr lang="en-AU" sz="3200" dirty="0">
                <a:sym typeface="Wingdings" pitchFamily="2" charset="2"/>
              </a:rPr>
              <a:t>, </a:t>
            </a:r>
            <a:r>
              <a:rPr lang="en-AU" sz="3200" dirty="0" err="1">
                <a:sym typeface="Wingdings" pitchFamily="2" charset="2"/>
              </a:rPr>
              <a:t>prevotella</a:t>
            </a:r>
            <a:r>
              <a:rPr lang="en-AU" sz="3200" dirty="0">
                <a:sym typeface="Wingdings" pitchFamily="2" charset="2"/>
              </a:rPr>
              <a:t> spp, and C. rectus- post inst samples</a:t>
            </a:r>
            <a:endParaRPr lang="en-AU" sz="3200" dirty="0"/>
          </a:p>
        </p:txBody>
      </p:sp>
      <p:sp>
        <p:nvSpPr>
          <p:cNvPr id="7" name="Slide Number Placeholder 6"/>
          <p:cNvSpPr>
            <a:spLocks noGrp="1"/>
          </p:cNvSpPr>
          <p:nvPr>
            <p:ph type="sldNum" sz="quarter" idx="12"/>
          </p:nvPr>
        </p:nvSpPr>
        <p:spPr/>
        <p:txBody>
          <a:bodyPr/>
          <a:lstStyle/>
          <a:p>
            <a:fld id="{9E78C9EA-A0E9-4CC6-B5CF-6D7A8352DCB3}" type="slidenum">
              <a:rPr lang="en-AU" smtClean="0"/>
              <a:pPr/>
              <a:t>19</a:t>
            </a:fld>
            <a:endParaRPr lang="en-A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C5E0383-B16F-1B52-34EF-EF11B18B01D1}"/>
              </a:ext>
            </a:extLst>
          </p:cNvPr>
          <p:cNvSpPr>
            <a:spLocks noGrp="1"/>
          </p:cNvSpPr>
          <p:nvPr>
            <p:ph type="title"/>
          </p:nvPr>
        </p:nvSpPr>
        <p:spPr>
          <a:xfrm>
            <a:off x="3352801" y="781050"/>
            <a:ext cx="6945313" cy="827088"/>
          </a:xfrm>
        </p:spPr>
        <p:txBody>
          <a:bodyPr>
            <a:normAutofit/>
          </a:bodyPr>
          <a:lstStyle/>
          <a:p>
            <a:pPr>
              <a:defRPr/>
            </a:pPr>
            <a:r>
              <a:rPr lang="en-US" b="1" dirty="0">
                <a:solidFill>
                  <a:schemeClr val="tx1"/>
                </a:solidFill>
                <a:cs typeface="Times New Roman" panose="02020603050405020304" pitchFamily="18" charset="0"/>
              </a:rPr>
              <a:t>Specific learning Objectives </a:t>
            </a:r>
            <a:endParaRPr lang="en-US" sz="2325" b="1" dirty="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5BA49E56-FFB1-0D7D-D6E1-1E4D7D5A25F6}"/>
              </a:ext>
            </a:extLst>
          </p:cNvPr>
          <p:cNvGraphicFramePr>
            <a:graphicFrameLocks noGrp="1"/>
          </p:cNvGraphicFramePr>
          <p:nvPr/>
        </p:nvGraphicFramePr>
        <p:xfrm>
          <a:off x="3124200" y="2506663"/>
          <a:ext cx="7543800" cy="2466187"/>
        </p:xfrm>
        <a:graphic>
          <a:graphicData uri="http://schemas.openxmlformats.org/drawingml/2006/table">
            <a:tbl>
              <a:tblPr firstRow="1" bandRow="1">
                <a:tableStyleId>{5C22544A-7EE6-4342-B048-85BDC9FD1C3A}</a:tableStyleId>
              </a:tblPr>
              <a:tblGrid>
                <a:gridCol w="2025499">
                  <a:extLst>
                    <a:ext uri="{9D8B030D-6E8A-4147-A177-3AD203B41FA5}">
                      <a16:colId xmlns:a16="http://schemas.microsoft.com/office/drawing/2014/main" val="20000"/>
                    </a:ext>
                  </a:extLst>
                </a:gridCol>
                <a:gridCol w="3344427">
                  <a:extLst>
                    <a:ext uri="{9D8B030D-6E8A-4147-A177-3AD203B41FA5}">
                      <a16:colId xmlns:a16="http://schemas.microsoft.com/office/drawing/2014/main" val="20001"/>
                    </a:ext>
                  </a:extLst>
                </a:gridCol>
                <a:gridCol w="2173874">
                  <a:extLst>
                    <a:ext uri="{9D8B030D-6E8A-4147-A177-3AD203B41FA5}">
                      <a16:colId xmlns:a16="http://schemas.microsoft.com/office/drawing/2014/main" val="20002"/>
                    </a:ext>
                  </a:extLst>
                </a:gridCol>
              </a:tblGrid>
              <a:tr h="340520">
                <a:tc>
                  <a:txBody>
                    <a:bodyPr/>
                    <a:lstStyle/>
                    <a:p>
                      <a:r>
                        <a:rPr lang="en-US" sz="1400" dirty="0"/>
                        <a:t>Core areas* H</a:t>
                      </a:r>
                    </a:p>
                  </a:txBody>
                  <a:tcPr marL="68580" marR="68580" marT="34255" marB="34255"/>
                </a:tc>
                <a:tc>
                  <a:txBody>
                    <a:bodyPr/>
                    <a:lstStyle/>
                    <a:p>
                      <a:r>
                        <a:rPr lang="en-US" sz="1400" dirty="0"/>
                        <a:t>Domain</a:t>
                      </a:r>
                      <a:r>
                        <a:rPr lang="en-US" sz="1400" baseline="0" dirty="0"/>
                        <a:t> **</a:t>
                      </a:r>
                      <a:endParaRPr lang="en-US" sz="1400" dirty="0"/>
                    </a:p>
                  </a:txBody>
                  <a:tcPr marL="68580" marR="68580" marT="34255" marB="34255"/>
                </a:tc>
                <a:tc>
                  <a:txBody>
                    <a:bodyPr/>
                    <a:lstStyle/>
                    <a:p>
                      <a:r>
                        <a:rPr lang="en-US" sz="1400" dirty="0"/>
                        <a:t>Category #</a:t>
                      </a:r>
                    </a:p>
                  </a:txBody>
                  <a:tcPr marL="68580" marR="68580" marT="34255" marB="34255"/>
                </a:tc>
                <a:extLst>
                  <a:ext uri="{0D108BD9-81ED-4DB2-BD59-A6C34878D82A}">
                    <a16:rowId xmlns:a16="http://schemas.microsoft.com/office/drawing/2014/main" val="10000"/>
                  </a:ext>
                </a:extLst>
              </a:tr>
              <a:tr h="708513">
                <a:tc>
                  <a:txBody>
                    <a:bodyPr/>
                    <a:lstStyle/>
                    <a:p>
                      <a:r>
                        <a:rPr lang="en-US" sz="1400" dirty="0"/>
                        <a:t>Routes of microorganism, </a:t>
                      </a:r>
                      <a:r>
                        <a:rPr lang="en-US" sz="1400" dirty="0" err="1"/>
                        <a:t>Microrganism</a:t>
                      </a:r>
                      <a:r>
                        <a:rPr lang="en-US" sz="1400" dirty="0"/>
                        <a:t> associated with root canal infection</a:t>
                      </a:r>
                    </a:p>
                  </a:txBody>
                  <a:tcPr marL="68580" marR="68580" marT="34255" marB="34255"/>
                </a:tc>
                <a:tc>
                  <a:txBody>
                    <a:bodyPr/>
                    <a:lstStyle/>
                    <a:p>
                      <a:r>
                        <a:rPr lang="en-US" sz="1400" dirty="0"/>
                        <a:t>Cognitive</a:t>
                      </a:r>
                    </a:p>
                  </a:txBody>
                  <a:tcPr marL="68580" marR="68580" marT="34255" marB="34255"/>
                </a:tc>
                <a:tc>
                  <a:txBody>
                    <a:bodyPr/>
                    <a:lstStyle/>
                    <a:p>
                      <a:r>
                        <a:rPr lang="en-US" sz="1400" dirty="0"/>
                        <a:t>Must know </a:t>
                      </a:r>
                    </a:p>
                  </a:txBody>
                  <a:tcPr marL="68580" marR="68580" marT="34255" marB="34255"/>
                </a:tc>
                <a:extLst>
                  <a:ext uri="{0D108BD9-81ED-4DB2-BD59-A6C34878D82A}">
                    <a16:rowId xmlns:a16="http://schemas.microsoft.com/office/drawing/2014/main" val="10001"/>
                  </a:ext>
                </a:extLst>
              </a:tr>
              <a:tr h="921847">
                <a:tc>
                  <a:txBody>
                    <a:bodyPr/>
                    <a:lstStyle/>
                    <a:p>
                      <a:r>
                        <a:rPr lang="en-US" sz="1400" dirty="0" err="1"/>
                        <a:t>Intraradicular</a:t>
                      </a:r>
                      <a:r>
                        <a:rPr lang="en-US" sz="1400" dirty="0"/>
                        <a:t> infection, </a:t>
                      </a:r>
                      <a:r>
                        <a:rPr lang="en-US" sz="1400" dirty="0" err="1"/>
                        <a:t>extraradicular</a:t>
                      </a:r>
                      <a:r>
                        <a:rPr lang="en-US" sz="1400" dirty="0"/>
                        <a:t> infection</a:t>
                      </a:r>
                    </a:p>
                  </a:txBody>
                  <a:tcPr marL="68580" marR="68580" marT="34255" marB="34255"/>
                </a:tc>
                <a:tc>
                  <a:txBody>
                    <a:bodyPr/>
                    <a:lstStyle/>
                    <a:p>
                      <a:r>
                        <a:rPr lang="en-US" sz="1400" dirty="0"/>
                        <a:t>Psychomotor</a:t>
                      </a:r>
                    </a:p>
                  </a:txBody>
                  <a:tcPr marL="68580" marR="68580" marT="34255" marB="34255"/>
                </a:tc>
                <a:tc>
                  <a:txBody>
                    <a:bodyPr/>
                    <a:lstStyle/>
                    <a:p>
                      <a:r>
                        <a:rPr lang="en-US" sz="1400" dirty="0"/>
                        <a:t>Nice to know </a:t>
                      </a:r>
                    </a:p>
                  </a:txBody>
                  <a:tcPr marL="68580" marR="68580" marT="34255" marB="34255"/>
                </a:tc>
                <a:extLst>
                  <a:ext uri="{0D108BD9-81ED-4DB2-BD59-A6C34878D82A}">
                    <a16:rowId xmlns:a16="http://schemas.microsoft.com/office/drawing/2014/main" val="10002"/>
                  </a:ext>
                </a:extLst>
              </a:tr>
              <a:tr h="340520">
                <a:tc>
                  <a:txBody>
                    <a:bodyPr/>
                    <a:lstStyle/>
                    <a:p>
                      <a:r>
                        <a:rPr lang="en-US" sz="1400" dirty="0"/>
                        <a:t>Methods of identification of microbes</a:t>
                      </a:r>
                    </a:p>
                  </a:txBody>
                  <a:tcPr marL="68580" marR="68580" marT="34255" marB="34255"/>
                </a:tc>
                <a:tc>
                  <a:txBody>
                    <a:bodyPr/>
                    <a:lstStyle/>
                    <a:p>
                      <a:r>
                        <a:rPr lang="en-US" sz="1400" dirty="0"/>
                        <a:t>Affective </a:t>
                      </a:r>
                    </a:p>
                  </a:txBody>
                  <a:tcPr marL="68580" marR="68580" marT="34255" marB="34255"/>
                </a:tc>
                <a:tc>
                  <a:txBody>
                    <a:bodyPr/>
                    <a:lstStyle/>
                    <a:p>
                      <a:r>
                        <a:rPr lang="en-US" sz="1400" dirty="0"/>
                        <a:t>Desire to know </a:t>
                      </a:r>
                    </a:p>
                  </a:txBody>
                  <a:tcPr marL="68580" marR="68580" marT="34255" marB="34255"/>
                </a:tc>
                <a:extLst>
                  <a:ext uri="{0D108BD9-81ED-4DB2-BD59-A6C34878D82A}">
                    <a16:rowId xmlns:a16="http://schemas.microsoft.com/office/drawing/2014/main" val="10003"/>
                  </a:ext>
                </a:extLst>
              </a:tr>
            </a:tbl>
          </a:graphicData>
        </a:graphic>
      </p:graphicFrame>
      <p:sp>
        <p:nvSpPr>
          <p:cNvPr id="4121" name="TextBox 2">
            <a:extLst>
              <a:ext uri="{FF2B5EF4-FFF2-40B4-BE49-F238E27FC236}">
                <a16:creationId xmlns:a16="http://schemas.microsoft.com/office/drawing/2014/main" id="{7A57D357-5A21-9823-D167-32EA60E95F42}"/>
              </a:ext>
            </a:extLst>
          </p:cNvPr>
          <p:cNvSpPr txBox="1">
            <a:spLocks noChangeArrowheads="1"/>
          </p:cNvSpPr>
          <p:nvPr/>
        </p:nvSpPr>
        <p:spPr bwMode="auto">
          <a:xfrm>
            <a:off x="3352801" y="5176839"/>
            <a:ext cx="6215063"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14313" indent="-214313">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 typeface="Arial" panose="020B0604020202020204" pitchFamily="34" charset="0"/>
              <a:buChar char="•"/>
            </a:pPr>
            <a:r>
              <a:rPr lang="en-US" altLang="en-US" sz="2100" b="0">
                <a:latin typeface="Times New Roman" panose="02020603050405020304" pitchFamily="18" charset="0"/>
              </a:rPr>
              <a:t>*Subtopic of importance</a:t>
            </a:r>
          </a:p>
          <a:p>
            <a:pPr eaLnBrk="1" hangingPunct="1">
              <a:spcBef>
                <a:spcPct val="0"/>
              </a:spcBef>
              <a:buClrTx/>
              <a:buFont typeface="Arial" panose="020B0604020202020204" pitchFamily="34" charset="0"/>
              <a:buChar char="•"/>
            </a:pPr>
            <a:r>
              <a:rPr lang="en-US" altLang="en-US" sz="2100" b="0">
                <a:latin typeface="Times New Roman" panose="02020603050405020304" pitchFamily="18" charset="0"/>
              </a:rPr>
              <a:t>**  Cognitive, Psychomotor   or Affective </a:t>
            </a:r>
          </a:p>
          <a:p>
            <a:pPr eaLnBrk="1" hangingPunct="1">
              <a:spcBef>
                <a:spcPct val="0"/>
              </a:spcBef>
              <a:buClrTx/>
              <a:buFont typeface="Arial" panose="020B0604020202020204" pitchFamily="34" charset="0"/>
              <a:buChar char="•"/>
            </a:pPr>
            <a:r>
              <a:rPr lang="en-US" altLang="en-US" sz="2100" b="0">
                <a:latin typeface="Times New Roman" panose="02020603050405020304" pitchFamily="18" charset="0"/>
              </a:rPr>
              <a:t># Must know , Nice to know  &amp; Desire to know </a:t>
            </a:r>
          </a:p>
        </p:txBody>
      </p:sp>
      <p:sp>
        <p:nvSpPr>
          <p:cNvPr id="4122" name="Rectangle 3">
            <a:extLst>
              <a:ext uri="{FF2B5EF4-FFF2-40B4-BE49-F238E27FC236}">
                <a16:creationId xmlns:a16="http://schemas.microsoft.com/office/drawing/2014/main" id="{37056120-C0C1-48C5-5863-56AC817349FB}"/>
              </a:ext>
            </a:extLst>
          </p:cNvPr>
          <p:cNvSpPr>
            <a:spLocks noChangeArrowheads="1"/>
          </p:cNvSpPr>
          <p:nvPr/>
        </p:nvSpPr>
        <p:spPr bwMode="auto">
          <a:xfrm>
            <a:off x="2949575" y="2078039"/>
            <a:ext cx="7348538"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Tx/>
              <a:buNone/>
            </a:pPr>
            <a:r>
              <a:rPr lang="en-US" altLang="en-US" sz="2100">
                <a:latin typeface="Times New Roman" panose="02020603050405020304" pitchFamily="18" charset="0"/>
                <a:cs typeface="Times New Roman" panose="02020603050405020304" pitchFamily="18" charset="0"/>
              </a:rPr>
              <a:t>At the end of this presentation the learner is expected to know </a:t>
            </a:r>
            <a:endParaRPr lang="en-US" altLang="en-US" sz="2100" b="0">
              <a:latin typeface="Times New Roman" panose="02020603050405020304" pitchFamily="18" charset="0"/>
            </a:endParaRPr>
          </a:p>
        </p:txBody>
      </p:sp>
      <p:sp>
        <p:nvSpPr>
          <p:cNvPr id="4123" name="Slide Number Placeholder 4">
            <a:extLst>
              <a:ext uri="{FF2B5EF4-FFF2-40B4-BE49-F238E27FC236}">
                <a16:creationId xmlns:a16="http://schemas.microsoft.com/office/drawing/2014/main" id="{6D6843DF-D02A-65A2-B8C9-0A352D4CBAE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C3A4E8FB-6E6A-4352-88F5-DD422851C49C}" type="slidenum">
              <a:rPr lang="en-US" altLang="en-US" sz="1400" b="0">
                <a:latin typeface="Times New Roman" panose="02020603050405020304" pitchFamily="18" charset="0"/>
              </a:rPr>
              <a:pPr>
                <a:spcBef>
                  <a:spcPct val="0"/>
                </a:spcBef>
                <a:buClrTx/>
                <a:buFontTx/>
                <a:buNone/>
              </a:pPr>
              <a:t>2</a:t>
            </a:fld>
            <a:endParaRPr lang="en-US" altLang="en-US" sz="1400" b="0">
              <a:latin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lnSpcReduction="10000"/>
          </a:bodyPr>
          <a:lstStyle/>
          <a:p>
            <a:endParaRPr lang="en-AU" sz="3200" dirty="0"/>
          </a:p>
          <a:p>
            <a:r>
              <a:rPr lang="en-AU" sz="3200" dirty="0"/>
              <a:t>However, most of the studies </a:t>
            </a:r>
          </a:p>
          <a:p>
            <a:pPr>
              <a:buNone/>
            </a:pPr>
            <a:r>
              <a:rPr lang="en-AU" sz="3200" dirty="0">
                <a:sym typeface="Wingdings" pitchFamily="2" charset="2"/>
              </a:rPr>
              <a:t> high occurrence of Gram +</a:t>
            </a:r>
            <a:r>
              <a:rPr lang="en-AU" sz="3200" dirty="0" err="1">
                <a:sym typeface="Wingdings" pitchFamily="2" charset="2"/>
              </a:rPr>
              <a:t>ve</a:t>
            </a:r>
            <a:r>
              <a:rPr lang="en-AU" sz="3200" dirty="0">
                <a:sym typeface="Wingdings" pitchFamily="2" charset="2"/>
              </a:rPr>
              <a:t> in both post inst &amp; post med</a:t>
            </a:r>
          </a:p>
          <a:p>
            <a:pPr>
              <a:buNone/>
            </a:pPr>
            <a:endParaRPr lang="en-AU" sz="3200" dirty="0"/>
          </a:p>
          <a:p>
            <a:r>
              <a:rPr lang="en-AU" sz="3200" dirty="0">
                <a:latin typeface="Arial"/>
                <a:cs typeface="Arial"/>
              </a:rPr>
              <a:t>↑ </a:t>
            </a:r>
            <a:r>
              <a:rPr lang="en-AU" sz="3200" dirty="0">
                <a:cs typeface="Arial"/>
              </a:rPr>
              <a:t>freq :- </a:t>
            </a:r>
            <a:r>
              <a:rPr lang="en-AU" sz="3600" i="1" dirty="0">
                <a:cs typeface="Arial"/>
              </a:rPr>
              <a:t>S. </a:t>
            </a:r>
            <a:r>
              <a:rPr lang="en-AU" sz="3600" i="1" dirty="0" err="1">
                <a:cs typeface="Arial"/>
              </a:rPr>
              <a:t>mitis</a:t>
            </a:r>
            <a:r>
              <a:rPr lang="en-AU" sz="3600" i="1" dirty="0">
                <a:cs typeface="Arial"/>
              </a:rPr>
              <a:t>, S. </a:t>
            </a:r>
            <a:r>
              <a:rPr lang="en-AU" sz="3600" i="1" dirty="0" err="1">
                <a:cs typeface="Arial"/>
              </a:rPr>
              <a:t>gordonii</a:t>
            </a:r>
            <a:r>
              <a:rPr lang="en-AU" sz="3600" i="1" dirty="0">
                <a:cs typeface="Arial"/>
              </a:rPr>
              <a:t>, S. </a:t>
            </a:r>
            <a:r>
              <a:rPr lang="en-AU" sz="3600" i="1" dirty="0" err="1">
                <a:cs typeface="Arial"/>
              </a:rPr>
              <a:t>anginosus</a:t>
            </a:r>
            <a:r>
              <a:rPr lang="en-AU" sz="3600" i="1" dirty="0">
                <a:cs typeface="Arial"/>
              </a:rPr>
              <a:t>, S. </a:t>
            </a:r>
            <a:r>
              <a:rPr lang="en-AU" sz="3600" i="1" dirty="0" err="1">
                <a:cs typeface="Arial"/>
              </a:rPr>
              <a:t>oralis</a:t>
            </a:r>
            <a:r>
              <a:rPr lang="en-AU" sz="3600" i="1" dirty="0">
                <a:cs typeface="Arial"/>
              </a:rPr>
              <a:t>, L. </a:t>
            </a:r>
            <a:r>
              <a:rPr lang="en-AU" sz="3600" i="1" dirty="0" err="1">
                <a:cs typeface="Arial"/>
              </a:rPr>
              <a:t>paracasei</a:t>
            </a:r>
            <a:r>
              <a:rPr lang="en-AU" sz="3600" i="1" dirty="0">
                <a:cs typeface="Arial"/>
              </a:rPr>
              <a:t>, L. </a:t>
            </a:r>
            <a:r>
              <a:rPr lang="en-AU" sz="3600" i="1" dirty="0" err="1">
                <a:cs typeface="Arial"/>
              </a:rPr>
              <a:t>acidophillus</a:t>
            </a:r>
            <a:r>
              <a:rPr lang="en-AU" sz="3600" i="1" dirty="0">
                <a:cs typeface="Arial"/>
              </a:rPr>
              <a:t>, </a:t>
            </a:r>
            <a:r>
              <a:rPr lang="en-AU" sz="3600" i="1" dirty="0" err="1">
                <a:cs typeface="Arial"/>
              </a:rPr>
              <a:t>staphlococci</a:t>
            </a:r>
            <a:r>
              <a:rPr lang="en-AU" sz="3600" i="1" dirty="0">
                <a:cs typeface="Arial"/>
              </a:rPr>
              <a:t>, E. </a:t>
            </a:r>
            <a:r>
              <a:rPr lang="en-AU" sz="3600" i="1" dirty="0" err="1">
                <a:cs typeface="Arial"/>
              </a:rPr>
              <a:t>faecalis</a:t>
            </a:r>
            <a:r>
              <a:rPr lang="en-AU" sz="3600" i="1" dirty="0">
                <a:cs typeface="Arial"/>
              </a:rPr>
              <a:t>, </a:t>
            </a:r>
            <a:r>
              <a:rPr lang="en-AU" sz="3600" i="1" dirty="0" err="1">
                <a:cs typeface="Arial"/>
              </a:rPr>
              <a:t>Olsenella</a:t>
            </a:r>
            <a:r>
              <a:rPr lang="en-AU" sz="3600" i="1" dirty="0">
                <a:cs typeface="Arial"/>
              </a:rPr>
              <a:t> </a:t>
            </a:r>
            <a:r>
              <a:rPr lang="en-AU" sz="3600" i="1" dirty="0" err="1">
                <a:cs typeface="Arial"/>
              </a:rPr>
              <a:t>uli</a:t>
            </a:r>
            <a:r>
              <a:rPr lang="en-AU" sz="3600" i="1" dirty="0">
                <a:cs typeface="Arial"/>
              </a:rPr>
              <a:t>, </a:t>
            </a:r>
            <a:r>
              <a:rPr lang="en-AU" sz="3600" i="1" dirty="0" err="1">
                <a:cs typeface="Arial"/>
              </a:rPr>
              <a:t>Parvimonas</a:t>
            </a:r>
            <a:r>
              <a:rPr lang="en-AU" sz="3600" i="1" dirty="0">
                <a:cs typeface="Arial"/>
              </a:rPr>
              <a:t> </a:t>
            </a:r>
            <a:r>
              <a:rPr lang="en-AU" sz="3600" i="1" dirty="0" err="1">
                <a:cs typeface="Arial"/>
              </a:rPr>
              <a:t>micra</a:t>
            </a:r>
            <a:r>
              <a:rPr lang="en-AU" sz="3600" i="1" dirty="0">
                <a:cs typeface="Arial"/>
              </a:rPr>
              <a:t>, </a:t>
            </a:r>
            <a:r>
              <a:rPr lang="en-AU" sz="3600" i="1" dirty="0" err="1">
                <a:cs typeface="Arial"/>
              </a:rPr>
              <a:t>Pseudoramibacter</a:t>
            </a:r>
            <a:r>
              <a:rPr lang="en-AU" sz="3600" i="1" dirty="0">
                <a:cs typeface="Arial"/>
              </a:rPr>
              <a:t> </a:t>
            </a:r>
            <a:r>
              <a:rPr lang="en-AU" sz="3600" i="1" dirty="0" err="1">
                <a:cs typeface="Arial"/>
              </a:rPr>
              <a:t>alactolyticus</a:t>
            </a:r>
            <a:r>
              <a:rPr lang="en-AU" sz="3600" dirty="0">
                <a:cs typeface="Arial"/>
              </a:rPr>
              <a:t> </a:t>
            </a:r>
            <a:r>
              <a:rPr lang="en-AU" sz="3200" dirty="0">
                <a:cs typeface="Arial"/>
              </a:rPr>
              <a:t>and</a:t>
            </a:r>
            <a:r>
              <a:rPr lang="en-AU" sz="3600" dirty="0">
                <a:cs typeface="Arial"/>
              </a:rPr>
              <a:t> </a:t>
            </a:r>
            <a:r>
              <a:rPr lang="en-AU" sz="3600" i="1" dirty="0" err="1">
                <a:cs typeface="Arial"/>
              </a:rPr>
              <a:t>Propionibacterium</a:t>
            </a:r>
            <a:r>
              <a:rPr lang="en-AU" sz="3600" dirty="0">
                <a:cs typeface="Arial"/>
              </a:rPr>
              <a:t> </a:t>
            </a:r>
            <a:r>
              <a:rPr lang="en-AU" sz="3200" dirty="0">
                <a:cs typeface="Arial"/>
              </a:rPr>
              <a:t>spp</a:t>
            </a:r>
            <a:r>
              <a:rPr lang="en-AU" sz="3600" dirty="0">
                <a:cs typeface="Arial"/>
              </a:rPr>
              <a:t>.</a:t>
            </a:r>
          </a:p>
          <a:p>
            <a:r>
              <a:rPr lang="en-AU" sz="3200" dirty="0">
                <a:latin typeface="Arial"/>
                <a:cs typeface="Arial"/>
              </a:rPr>
              <a:t>↓</a:t>
            </a:r>
            <a:r>
              <a:rPr lang="en-AU" sz="3200" dirty="0">
                <a:cs typeface="Arial"/>
              </a:rPr>
              <a:t> freq:- </a:t>
            </a:r>
            <a:r>
              <a:rPr lang="en-AU" sz="3600" i="1" dirty="0" err="1">
                <a:cs typeface="Arial"/>
              </a:rPr>
              <a:t>Actinomyces</a:t>
            </a:r>
            <a:r>
              <a:rPr lang="en-AU" sz="3200" dirty="0">
                <a:cs typeface="Arial"/>
              </a:rPr>
              <a:t> spp, </a:t>
            </a:r>
            <a:r>
              <a:rPr lang="en-AU" sz="3600" i="1" dirty="0" err="1">
                <a:cs typeface="Arial"/>
              </a:rPr>
              <a:t>Bifidobacterium</a:t>
            </a:r>
            <a:r>
              <a:rPr lang="en-AU" sz="3200" dirty="0">
                <a:cs typeface="Arial"/>
              </a:rPr>
              <a:t> spp and </a:t>
            </a:r>
            <a:r>
              <a:rPr lang="en-AU" sz="3600" i="1" dirty="0" err="1">
                <a:cs typeface="Arial"/>
              </a:rPr>
              <a:t>Eucobacterium</a:t>
            </a:r>
            <a:r>
              <a:rPr lang="en-AU" sz="3200" dirty="0">
                <a:cs typeface="Arial"/>
              </a:rPr>
              <a:t> spp</a:t>
            </a:r>
          </a:p>
          <a:p>
            <a:endParaRPr lang="en-AU" sz="3600" dirty="0">
              <a:cs typeface="Arial"/>
            </a:endParaRPr>
          </a:p>
          <a:p>
            <a:endParaRPr lang="en-AU" sz="3600" dirty="0">
              <a:cs typeface="Arial"/>
            </a:endParaRPr>
          </a:p>
        </p:txBody>
      </p:sp>
      <p:sp>
        <p:nvSpPr>
          <p:cNvPr id="5" name="Slide Number Placeholder 4"/>
          <p:cNvSpPr>
            <a:spLocks noGrp="1"/>
          </p:cNvSpPr>
          <p:nvPr>
            <p:ph type="sldNum" sz="quarter" idx="12"/>
          </p:nvPr>
        </p:nvSpPr>
        <p:spPr/>
        <p:txBody>
          <a:bodyPr/>
          <a:lstStyle/>
          <a:p>
            <a:fld id="{9E78C9EA-A0E9-4CC6-B5CF-6D7A8352DCB3}" type="slidenum">
              <a:rPr lang="en-AU" smtClean="0"/>
              <a:pPr/>
              <a:t>20</a:t>
            </a:fld>
            <a:endParaRPr lang="en-A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274638"/>
            <a:ext cx="8435280" cy="1143000"/>
          </a:xfrm>
        </p:spPr>
        <p:txBody>
          <a:bodyPr>
            <a:normAutofit fontScale="90000"/>
          </a:bodyPr>
          <a:lstStyle/>
          <a:p>
            <a:r>
              <a:rPr lang="en-AU" b="1" dirty="0"/>
              <a:t>INFLUENCE OF PERSISTING BACTERIA ON OUTCOME</a:t>
            </a:r>
          </a:p>
        </p:txBody>
      </p:sp>
      <p:sp>
        <p:nvSpPr>
          <p:cNvPr id="5" name="Content Placeholder 4"/>
          <p:cNvSpPr>
            <a:spLocks noGrp="1"/>
          </p:cNvSpPr>
          <p:nvPr>
            <p:ph sz="quarter" idx="1"/>
          </p:nvPr>
        </p:nvSpPr>
        <p:spPr>
          <a:xfrm>
            <a:off x="1775520" y="1593304"/>
            <a:ext cx="8435280" cy="4572000"/>
          </a:xfrm>
        </p:spPr>
        <p:txBody>
          <a:bodyPr>
            <a:normAutofit/>
          </a:bodyPr>
          <a:lstStyle/>
          <a:p>
            <a:endParaRPr lang="en-AU" sz="3200" dirty="0"/>
          </a:p>
          <a:p>
            <a:r>
              <a:rPr lang="en-AU" sz="3200" dirty="0"/>
              <a:t>As m.org plays essential role in causation of </a:t>
            </a:r>
            <a:r>
              <a:rPr lang="en-AU" sz="3200" dirty="0" err="1"/>
              <a:t>api.perio</a:t>
            </a:r>
            <a:endParaRPr lang="en-AU" sz="3200" dirty="0"/>
          </a:p>
          <a:p>
            <a:endParaRPr lang="en-AU" sz="3200" dirty="0"/>
          </a:p>
          <a:p>
            <a:r>
              <a:rPr lang="en-AU" sz="3200" dirty="0"/>
              <a:t>Endodontic treatment should focus on </a:t>
            </a:r>
            <a:r>
              <a:rPr lang="en-AU" sz="3200" dirty="0">
                <a:sym typeface="Wingdings" pitchFamily="2" charset="2"/>
              </a:rPr>
              <a:t> </a:t>
            </a:r>
          </a:p>
          <a:p>
            <a:pPr>
              <a:buNone/>
            </a:pPr>
            <a:r>
              <a:rPr lang="en-AU" sz="3200" dirty="0">
                <a:sym typeface="Wingdings" pitchFamily="2" charset="2"/>
              </a:rPr>
              <a:t>                       elimination + prevention of introduction</a:t>
            </a:r>
            <a:endParaRPr lang="en-AU" sz="3200" dirty="0"/>
          </a:p>
        </p:txBody>
      </p:sp>
      <p:sp>
        <p:nvSpPr>
          <p:cNvPr id="7" name="Slide Number Placeholder 6"/>
          <p:cNvSpPr>
            <a:spLocks noGrp="1"/>
          </p:cNvSpPr>
          <p:nvPr>
            <p:ph type="sldNum" sz="quarter" idx="12"/>
          </p:nvPr>
        </p:nvSpPr>
        <p:spPr/>
        <p:txBody>
          <a:bodyPr/>
          <a:lstStyle/>
          <a:p>
            <a:fld id="{9E78C9EA-A0E9-4CC6-B5CF-6D7A8352DCB3}" type="slidenum">
              <a:rPr lang="en-AU" smtClean="0"/>
              <a:pPr/>
              <a:t>21</a:t>
            </a:fld>
            <a:endParaRPr lang="en-A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r>
              <a:rPr lang="en-AU" sz="3200" dirty="0"/>
              <a:t>Major factor influencing outcome is presence of m.org at time of root filling.</a:t>
            </a:r>
          </a:p>
          <a:p>
            <a:endParaRPr lang="en-AU" sz="3200" dirty="0"/>
          </a:p>
          <a:p>
            <a:r>
              <a:rPr lang="en-AU" sz="3200" dirty="0"/>
              <a:t>When no bacteria are recovered from canal at filling stage, healing of apical </a:t>
            </a:r>
            <a:r>
              <a:rPr lang="en-AU" sz="3200" dirty="0" err="1"/>
              <a:t>periodontitis</a:t>
            </a:r>
            <a:r>
              <a:rPr lang="en-AU" sz="3200" dirty="0"/>
              <a:t> occurs eventfully and independently of the quality of the root canal filling.</a:t>
            </a:r>
          </a:p>
          <a:p>
            <a:endParaRPr lang="en-AU" sz="3200" dirty="0"/>
          </a:p>
          <a:p>
            <a:r>
              <a:rPr lang="en-AU" sz="3200" dirty="0"/>
              <a:t>Thus success </a:t>
            </a:r>
            <a:r>
              <a:rPr lang="en-AU" sz="3200" dirty="0">
                <a:sym typeface="Wingdings" pitchFamily="2" charset="2"/>
              </a:rPr>
              <a:t> how effective procedures in </a:t>
            </a:r>
          </a:p>
          <a:p>
            <a:pPr>
              <a:buNone/>
            </a:pPr>
            <a:r>
              <a:rPr lang="en-AU" sz="3200" dirty="0">
                <a:sym typeface="Wingdings" pitchFamily="2" charset="2"/>
              </a:rPr>
              <a:t>                                    rendering the canal bacteria free </a:t>
            </a:r>
            <a:r>
              <a:rPr lang="en-AU" sz="3200" dirty="0"/>
              <a:t> </a:t>
            </a:r>
          </a:p>
        </p:txBody>
      </p:sp>
      <p:sp>
        <p:nvSpPr>
          <p:cNvPr id="5" name="Slide Number Placeholder 4"/>
          <p:cNvSpPr>
            <a:spLocks noGrp="1"/>
          </p:cNvSpPr>
          <p:nvPr>
            <p:ph type="sldNum" sz="quarter" idx="12"/>
          </p:nvPr>
        </p:nvSpPr>
        <p:spPr/>
        <p:txBody>
          <a:bodyPr/>
          <a:lstStyle/>
          <a:p>
            <a:fld id="{9E78C9EA-A0E9-4CC6-B5CF-6D7A8352DCB3}" type="slidenum">
              <a:rPr lang="en-AU" smtClean="0"/>
              <a:pPr/>
              <a:t>22</a:t>
            </a:fld>
            <a:endParaRPr lang="en-A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809720" y="1214422"/>
            <a:ext cx="8643998" cy="5479448"/>
          </a:xfrm>
        </p:spPr>
        <p:txBody>
          <a:bodyPr>
            <a:normAutofit/>
          </a:bodyPr>
          <a:lstStyle/>
          <a:p>
            <a:r>
              <a:rPr lang="en-AU" sz="3200" dirty="0"/>
              <a:t>Therefore the discussion on the topic “ single/multiple” should focus on how many visits required for the canal to be predictably disinfected</a:t>
            </a:r>
          </a:p>
          <a:p>
            <a:endParaRPr lang="en-AU" sz="3200" dirty="0"/>
          </a:p>
          <a:p>
            <a:r>
              <a:rPr lang="en-AU" sz="3200" dirty="0"/>
              <a:t>Studies </a:t>
            </a:r>
            <a:r>
              <a:rPr lang="en-AU" sz="3200" dirty="0">
                <a:sym typeface="Wingdings" pitchFamily="2" charset="2"/>
              </a:rPr>
              <a:t> predictable disinfection is only achieved after proper antimicrobial medications placed and left therein between appointments</a:t>
            </a:r>
            <a:endParaRPr lang="en-AU" sz="32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23</a:t>
            </a:fld>
            <a:endParaRPr lang="en-A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5">
            <a:extLst>
              <a:ext uri="{FF2B5EF4-FFF2-40B4-BE49-F238E27FC236}">
                <a16:creationId xmlns:a16="http://schemas.microsoft.com/office/drawing/2014/main" id="{40191C26-217B-BD20-C138-FB67A93B9F70}"/>
              </a:ext>
            </a:extLst>
          </p:cNvPr>
          <p:cNvSpPr>
            <a:spLocks noGrp="1" noChangeArrowheads="1"/>
          </p:cNvSpPr>
          <p:nvPr>
            <p:ph type="title"/>
          </p:nvPr>
        </p:nvSpPr>
        <p:spPr>
          <a:xfrm>
            <a:off x="3124200" y="228600"/>
            <a:ext cx="7729538" cy="2057400"/>
          </a:xfrm>
        </p:spPr>
        <p:txBody>
          <a:bodyPr/>
          <a:lstStyle/>
          <a:p>
            <a:r>
              <a:rPr lang="en-US" altLang="en-US" b="1">
                <a:solidFill>
                  <a:schemeClr val="tx1"/>
                </a:solidFill>
                <a:cs typeface="Times New Roman" panose="02020603050405020304" pitchFamily="18" charset="0"/>
              </a:rPr>
              <a:t> </a:t>
            </a:r>
            <a:r>
              <a:rPr lang="en-US" altLang="en-US" b="1"/>
              <a:t>Teaching Materials </a:t>
            </a:r>
            <a:br>
              <a:rPr lang="en-US" altLang="en-US" b="1">
                <a:cs typeface="Times New Roman" panose="02020603050405020304" pitchFamily="18" charset="0"/>
              </a:rPr>
            </a:br>
            <a:endParaRPr lang="en-US" altLang="en-US" sz="2700" b="1">
              <a:cs typeface="Times New Roman" panose="02020603050405020304" pitchFamily="18" charset="0"/>
            </a:endParaRPr>
          </a:p>
        </p:txBody>
      </p:sp>
      <p:sp>
        <p:nvSpPr>
          <p:cNvPr id="21507" name="Slide Number Placeholder 2">
            <a:extLst>
              <a:ext uri="{FF2B5EF4-FFF2-40B4-BE49-F238E27FC236}">
                <a16:creationId xmlns:a16="http://schemas.microsoft.com/office/drawing/2014/main" id="{654BA5EB-BD63-8A06-AE2F-50843EA76DE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FC1587EA-003C-4035-8C87-55DF2EE0468A}" type="slidenum">
              <a:rPr lang="en-US" altLang="en-US" sz="1400" b="0">
                <a:latin typeface="Times New Roman" panose="02020603050405020304" pitchFamily="18" charset="0"/>
              </a:rPr>
              <a:pPr>
                <a:spcBef>
                  <a:spcPct val="0"/>
                </a:spcBef>
                <a:buClrTx/>
                <a:buFontTx/>
                <a:buNone/>
              </a:pPr>
              <a:t>24</a:t>
            </a:fld>
            <a:endParaRPr lang="en-US" altLang="en-US" sz="1400" b="0">
              <a:latin typeface="Times New Roman" panose="02020603050405020304" pitchFamily="18" charset="0"/>
            </a:endParaRPr>
          </a:p>
        </p:txBody>
      </p:sp>
      <p:sp>
        <p:nvSpPr>
          <p:cNvPr id="2" name="TextBox 1">
            <a:extLst>
              <a:ext uri="{FF2B5EF4-FFF2-40B4-BE49-F238E27FC236}">
                <a16:creationId xmlns:a16="http://schemas.microsoft.com/office/drawing/2014/main" id="{7096DC75-8C8A-607D-E4F5-203E33998918}"/>
              </a:ext>
            </a:extLst>
          </p:cNvPr>
          <p:cNvSpPr txBox="1"/>
          <p:nvPr/>
        </p:nvSpPr>
        <p:spPr>
          <a:xfrm>
            <a:off x="3352800" y="2514600"/>
            <a:ext cx="6781800" cy="2677656"/>
          </a:xfrm>
          <a:prstGeom prst="rect">
            <a:avLst/>
          </a:prstGeom>
          <a:noFill/>
        </p:spPr>
        <p:txBody>
          <a:bodyPr>
            <a:spAutoFit/>
          </a:bodyPr>
          <a:lstStyle/>
          <a:p>
            <a:pPr marL="342900" indent="-342900">
              <a:buFont typeface="Arial" panose="020B0604020202020204" pitchFamily="34" charset="0"/>
              <a:buChar char="•"/>
              <a:defRPr/>
            </a:pPr>
            <a:r>
              <a:rPr lang="en-US" sz="2800" dirty="0"/>
              <a:t>Endodontic practices - Grossman</a:t>
            </a:r>
          </a:p>
          <a:p>
            <a:pPr marL="342900" indent="-342900">
              <a:buFont typeface="Arial" panose="020B0604020202020204" pitchFamily="34" charset="0"/>
              <a:buChar char="•"/>
              <a:defRPr/>
            </a:pPr>
            <a:r>
              <a:rPr lang="en-US" sz="2800" dirty="0"/>
              <a:t>Pathways of pulp – Cohen</a:t>
            </a:r>
          </a:p>
          <a:p>
            <a:pPr marL="342900" indent="-342900">
              <a:buFont typeface="Arial" panose="020B0604020202020204" pitchFamily="34" charset="0"/>
              <a:buChar char="•"/>
              <a:defRPr/>
            </a:pPr>
            <a:r>
              <a:rPr lang="en-US" sz="2800" dirty="0"/>
              <a:t>Textbook of Endodontics – Nisha Garg</a:t>
            </a:r>
          </a:p>
          <a:p>
            <a:pPr marL="342900" indent="-342900">
              <a:buFont typeface="Arial" panose="020B0604020202020204" pitchFamily="34" charset="0"/>
              <a:buChar char="•"/>
              <a:defRPr/>
            </a:pPr>
            <a:r>
              <a:rPr lang="en-US" sz="2800" dirty="0"/>
              <a:t>Endodontics - Ingle</a:t>
            </a:r>
          </a:p>
          <a:p>
            <a:pPr eaLnBrk="1" hangingPunct="1">
              <a:defRPr/>
            </a:pPr>
            <a:endParaRPr lang="en-US" sz="2800" dirty="0"/>
          </a:p>
          <a:p>
            <a:pPr eaLnBrk="1" hangingPunct="1">
              <a:defRPr/>
            </a:pPr>
            <a:endParaRPr lang="en-US" sz="2800" dirty="0"/>
          </a:p>
        </p:txBody>
      </p:sp>
    </p:spTree>
    <p:extLst>
      <p:ext uri="{BB962C8B-B14F-4D97-AF65-F5344CB8AC3E}">
        <p14:creationId xmlns:p14="http://schemas.microsoft.com/office/powerpoint/2010/main" val="33293517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5">
            <a:extLst>
              <a:ext uri="{FF2B5EF4-FFF2-40B4-BE49-F238E27FC236}">
                <a16:creationId xmlns:a16="http://schemas.microsoft.com/office/drawing/2014/main" id="{3751A2B8-C05C-E20E-8C5A-91E2AED86C83}"/>
              </a:ext>
            </a:extLst>
          </p:cNvPr>
          <p:cNvSpPr>
            <a:spLocks noGrp="1" noChangeArrowheads="1"/>
          </p:cNvSpPr>
          <p:nvPr>
            <p:ph type="title"/>
          </p:nvPr>
        </p:nvSpPr>
        <p:spPr>
          <a:xfrm>
            <a:off x="2217175" y="231264"/>
            <a:ext cx="8545513" cy="1096963"/>
          </a:xfrm>
        </p:spPr>
        <p:txBody>
          <a:bodyPr/>
          <a:lstStyle/>
          <a:p>
            <a:r>
              <a:rPr lang="en-US" altLang="en-US" sz="2700" b="1" dirty="0">
                <a:cs typeface="Times New Roman" panose="02020603050405020304" pitchFamily="18" charset="0"/>
              </a:rPr>
              <a:t>TAKE HOME MESSEGE/ FOR THE TOPIC COVERED (SUMMARY)  </a:t>
            </a:r>
          </a:p>
        </p:txBody>
      </p:sp>
      <p:sp>
        <p:nvSpPr>
          <p:cNvPr id="22531" name="Slide Number Placeholder 1">
            <a:extLst>
              <a:ext uri="{FF2B5EF4-FFF2-40B4-BE49-F238E27FC236}">
                <a16:creationId xmlns:a16="http://schemas.microsoft.com/office/drawing/2014/main" id="{0B88A8DB-AEB3-7F40-CD74-4A07803E544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D9BC71EF-3F65-4897-830D-F5A0A962BA52}" type="slidenum">
              <a:rPr lang="en-US" altLang="en-US" sz="1400" b="0">
                <a:latin typeface="Times New Roman" panose="02020603050405020304" pitchFamily="18" charset="0"/>
              </a:rPr>
              <a:pPr>
                <a:spcBef>
                  <a:spcPct val="0"/>
                </a:spcBef>
                <a:buClrTx/>
                <a:buFontTx/>
                <a:buNone/>
              </a:pPr>
              <a:t>25</a:t>
            </a:fld>
            <a:endParaRPr lang="en-US" altLang="en-US" sz="1400" b="0">
              <a:latin typeface="Times New Roman" panose="02020603050405020304" pitchFamily="18" charset="0"/>
            </a:endParaRPr>
          </a:p>
        </p:txBody>
      </p:sp>
      <p:sp>
        <p:nvSpPr>
          <p:cNvPr id="2" name="TextBox 1">
            <a:extLst>
              <a:ext uri="{FF2B5EF4-FFF2-40B4-BE49-F238E27FC236}">
                <a16:creationId xmlns:a16="http://schemas.microsoft.com/office/drawing/2014/main" id="{32AC6193-74BA-2D24-A9FD-D96E882A122B}"/>
              </a:ext>
            </a:extLst>
          </p:cNvPr>
          <p:cNvSpPr txBox="1"/>
          <p:nvPr/>
        </p:nvSpPr>
        <p:spPr>
          <a:xfrm>
            <a:off x="1429312" y="1232029"/>
            <a:ext cx="10231746" cy="5575052"/>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Infection of the root canal is not a random event. </a:t>
            </a:r>
          </a:p>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The type and mix of the microbial flora develop in response to the surrounding environment. Microorganisms that establish in the untreated root canal experience an environment of nutritional diversity. </a:t>
            </a:r>
          </a:p>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In contrast, well-filled root canal offers the microbial flora a small, dry, nutritionally limited space.</a:t>
            </a:r>
          </a:p>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 Thus, we should obtain a better understanding of the characteristics and properties of bacteria and their biofilms along with the environmental changes, to enhance success.</a:t>
            </a:r>
            <a:br>
              <a:rPr lang="en-US" sz="2400" dirty="0"/>
            </a:br>
            <a:endParaRPr lang="en-US" sz="2400" dirty="0"/>
          </a:p>
        </p:txBody>
      </p:sp>
    </p:spTree>
    <p:extLst>
      <p:ext uri="{BB962C8B-B14F-4D97-AF65-F5344CB8AC3E}">
        <p14:creationId xmlns:p14="http://schemas.microsoft.com/office/powerpoint/2010/main" val="3645928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91AB29-A3B2-4626-D7B2-1BB7AD0C61E1}"/>
              </a:ext>
            </a:extLst>
          </p:cNvPr>
          <p:cNvSpPr>
            <a:spLocks noGrp="1" noChangeArrowheads="1"/>
          </p:cNvSpPr>
          <p:nvPr>
            <p:ph type="title"/>
          </p:nvPr>
        </p:nvSpPr>
        <p:spPr>
          <a:xfrm>
            <a:off x="3124200" y="990600"/>
            <a:ext cx="7886700" cy="1093788"/>
          </a:xfrm>
        </p:spPr>
        <p:txBody>
          <a:bodyPr/>
          <a:lstStyle/>
          <a:p>
            <a:r>
              <a:rPr lang="en-US" altLang="en-US">
                <a:cs typeface="Times New Roman" panose="02020603050405020304" pitchFamily="18" charset="0"/>
              </a:rPr>
              <a:t>Question &amp; Answer Session</a:t>
            </a:r>
            <a:endParaRPr lang="en-US" altLang="en-US" sz="1800"/>
          </a:p>
        </p:txBody>
      </p:sp>
      <p:sp>
        <p:nvSpPr>
          <p:cNvPr id="24579" name="Slide Number Placeholder 1">
            <a:extLst>
              <a:ext uri="{FF2B5EF4-FFF2-40B4-BE49-F238E27FC236}">
                <a16:creationId xmlns:a16="http://schemas.microsoft.com/office/drawing/2014/main" id="{9B89950C-B983-F42E-A682-A633FF3A834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D23A7AC1-F164-43BA-B7EC-CA97AFAAC886}" type="slidenum">
              <a:rPr lang="en-US" altLang="en-US" sz="1400" b="0">
                <a:latin typeface="Times New Roman" panose="02020603050405020304" pitchFamily="18" charset="0"/>
              </a:rPr>
              <a:pPr>
                <a:spcBef>
                  <a:spcPct val="0"/>
                </a:spcBef>
                <a:buClrTx/>
                <a:buFontTx/>
                <a:buNone/>
              </a:pPr>
              <a:t>26</a:t>
            </a:fld>
            <a:endParaRPr lang="en-US" altLang="en-US" sz="1400" b="0">
              <a:latin typeface="Times New Roman" panose="02020603050405020304" pitchFamily="18" charset="0"/>
            </a:endParaRPr>
          </a:p>
        </p:txBody>
      </p:sp>
      <p:sp>
        <p:nvSpPr>
          <p:cNvPr id="3" name="TextBox 2">
            <a:extLst>
              <a:ext uri="{FF2B5EF4-FFF2-40B4-BE49-F238E27FC236}">
                <a16:creationId xmlns:a16="http://schemas.microsoft.com/office/drawing/2014/main" id="{97E7031E-3847-9913-D15B-2ED52F9EA55C}"/>
              </a:ext>
            </a:extLst>
          </p:cNvPr>
          <p:cNvSpPr txBox="1"/>
          <p:nvPr/>
        </p:nvSpPr>
        <p:spPr>
          <a:xfrm>
            <a:off x="1877961" y="2694039"/>
            <a:ext cx="6732639" cy="2071208"/>
          </a:xfrm>
          <a:prstGeom prst="rect">
            <a:avLst/>
          </a:prstGeom>
          <a:noFill/>
        </p:spPr>
        <p:txBody>
          <a:bodyPr wrap="square" rtlCol="0">
            <a:spAutoFit/>
          </a:bodyPr>
          <a:lstStyle/>
          <a:p>
            <a:pPr marL="457200" indent="-457200">
              <a:lnSpc>
                <a:spcPct val="150000"/>
              </a:lnSpc>
              <a:buFont typeface="Arial" panose="020B0604020202020204" pitchFamily="34" charset="0"/>
              <a:buChar char="•"/>
            </a:pPr>
            <a:endParaRPr lang="en-AU" sz="2200" dirty="0"/>
          </a:p>
          <a:p>
            <a:pPr marL="457200" indent="-457200">
              <a:lnSpc>
                <a:spcPct val="150000"/>
              </a:lnSpc>
              <a:buFont typeface="Arial" panose="020B0604020202020204" pitchFamily="34" charset="0"/>
              <a:buChar char="•"/>
            </a:pPr>
            <a:r>
              <a:rPr lang="en-AU" sz="2200" dirty="0"/>
              <a:t>WHAT IS PERSISTENT / SECONDARY INFECTION?</a:t>
            </a:r>
          </a:p>
          <a:p>
            <a:pPr marL="457200" indent="-457200">
              <a:lnSpc>
                <a:spcPct val="150000"/>
              </a:lnSpc>
              <a:buFont typeface="Arial" panose="020B0604020202020204" pitchFamily="34" charset="0"/>
              <a:buChar char="•"/>
            </a:pPr>
            <a:r>
              <a:rPr lang="en-AU" sz="2200" dirty="0"/>
              <a:t>LIST OF BACTERIA PERSISTED INTRACANAL DISINFECTION PROCEDURES?</a:t>
            </a:r>
            <a:endParaRPr lang="en-US" sz="2200" dirty="0"/>
          </a:p>
        </p:txBody>
      </p:sp>
    </p:spTree>
    <p:extLst>
      <p:ext uri="{BB962C8B-B14F-4D97-AF65-F5344CB8AC3E}">
        <p14:creationId xmlns:p14="http://schemas.microsoft.com/office/powerpoint/2010/main" val="35862154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5A76-6EB0-519A-D9F3-43A81833E388}"/>
              </a:ext>
            </a:extLst>
          </p:cNvPr>
          <p:cNvSpPr>
            <a:spLocks noGrp="1"/>
          </p:cNvSpPr>
          <p:nvPr>
            <p:ph type="title"/>
          </p:nvPr>
        </p:nvSpPr>
        <p:spPr/>
        <p:txBody>
          <a:bodyPr>
            <a:normAutofit/>
          </a:bodyPr>
          <a:lstStyle/>
          <a:p>
            <a:pPr>
              <a:defRPr/>
            </a:pPr>
            <a:r>
              <a:rPr lang="en-US" dirty="0">
                <a:cs typeface="Times New Roman" panose="02020603050405020304" pitchFamily="18" charset="0"/>
              </a:rPr>
              <a:t>REFERENCES</a:t>
            </a:r>
            <a:r>
              <a:rPr lang="en-US" dirty="0"/>
              <a:t> </a:t>
            </a:r>
            <a:br>
              <a:rPr lang="en-US" dirty="0"/>
            </a:br>
            <a:endParaRPr lang="en-US" sz="1650" dirty="0"/>
          </a:p>
        </p:txBody>
      </p:sp>
      <p:sp>
        <p:nvSpPr>
          <p:cNvPr id="23555" name="Slide Number Placeholder 2">
            <a:extLst>
              <a:ext uri="{FF2B5EF4-FFF2-40B4-BE49-F238E27FC236}">
                <a16:creationId xmlns:a16="http://schemas.microsoft.com/office/drawing/2014/main" id="{953499BE-BD4D-569D-730A-BBFAC3F2238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5E25002B-3B3D-4318-825D-D205A59F5FB6}" type="slidenum">
              <a:rPr lang="en-US" altLang="en-US" sz="1400" b="0">
                <a:latin typeface="Times New Roman" panose="02020603050405020304" pitchFamily="18" charset="0"/>
              </a:rPr>
              <a:pPr>
                <a:spcBef>
                  <a:spcPct val="0"/>
                </a:spcBef>
                <a:buClrTx/>
                <a:buFontTx/>
                <a:buNone/>
              </a:pPr>
              <a:t>27</a:t>
            </a:fld>
            <a:endParaRPr lang="en-US" altLang="en-US" sz="1400" b="0">
              <a:latin typeface="Times New Roman" panose="02020603050405020304" pitchFamily="18" charset="0"/>
            </a:endParaRPr>
          </a:p>
        </p:txBody>
      </p:sp>
      <p:sp>
        <p:nvSpPr>
          <p:cNvPr id="4" name="TextBox 3">
            <a:extLst>
              <a:ext uri="{FF2B5EF4-FFF2-40B4-BE49-F238E27FC236}">
                <a16:creationId xmlns:a16="http://schemas.microsoft.com/office/drawing/2014/main" id="{958996D8-A56D-705F-2DEC-86C6624B92BA}"/>
              </a:ext>
            </a:extLst>
          </p:cNvPr>
          <p:cNvSpPr txBox="1"/>
          <p:nvPr/>
        </p:nvSpPr>
        <p:spPr>
          <a:xfrm>
            <a:off x="3352800" y="2514600"/>
            <a:ext cx="6781800" cy="2677656"/>
          </a:xfrm>
          <a:prstGeom prst="rect">
            <a:avLst/>
          </a:prstGeom>
          <a:noFill/>
        </p:spPr>
        <p:txBody>
          <a:bodyPr>
            <a:spAutoFit/>
          </a:bodyPr>
          <a:lstStyle/>
          <a:p>
            <a:pPr marL="342900" indent="-342900">
              <a:buFont typeface="Arial" panose="020B0604020202020204" pitchFamily="34" charset="0"/>
              <a:buChar char="•"/>
              <a:defRPr/>
            </a:pPr>
            <a:r>
              <a:rPr lang="en-US" sz="2800" dirty="0"/>
              <a:t>Endodontic practices - Grossman</a:t>
            </a:r>
          </a:p>
          <a:p>
            <a:pPr marL="342900" indent="-342900">
              <a:buFont typeface="Arial" panose="020B0604020202020204" pitchFamily="34" charset="0"/>
              <a:buChar char="•"/>
              <a:defRPr/>
            </a:pPr>
            <a:r>
              <a:rPr lang="en-US" sz="2800" dirty="0"/>
              <a:t>Pathways of pulp – Cohen</a:t>
            </a:r>
          </a:p>
          <a:p>
            <a:pPr marL="342900" indent="-342900">
              <a:buFont typeface="Arial" panose="020B0604020202020204" pitchFamily="34" charset="0"/>
              <a:buChar char="•"/>
              <a:defRPr/>
            </a:pPr>
            <a:r>
              <a:rPr lang="en-US" sz="2800" dirty="0"/>
              <a:t>Textbook of Endodontics – Nisha Garg</a:t>
            </a:r>
          </a:p>
          <a:p>
            <a:pPr marL="342900" indent="-342900">
              <a:buFont typeface="Arial" panose="020B0604020202020204" pitchFamily="34" charset="0"/>
              <a:buChar char="•"/>
              <a:defRPr/>
            </a:pPr>
            <a:r>
              <a:rPr lang="en-US" sz="2800" dirty="0"/>
              <a:t>Endodontics - Ingle</a:t>
            </a:r>
          </a:p>
          <a:p>
            <a:pPr eaLnBrk="1" hangingPunct="1">
              <a:defRPr/>
            </a:pPr>
            <a:endParaRPr lang="en-US" sz="2800" dirty="0"/>
          </a:p>
          <a:p>
            <a:pPr eaLnBrk="1" hangingPunct="1">
              <a:defRPr/>
            </a:pPr>
            <a:endParaRPr lang="en-US" sz="2800" dirty="0"/>
          </a:p>
        </p:txBody>
      </p:sp>
    </p:spTree>
    <p:extLst>
      <p:ext uri="{BB962C8B-B14F-4D97-AF65-F5344CB8AC3E}">
        <p14:creationId xmlns:p14="http://schemas.microsoft.com/office/powerpoint/2010/main" val="33089297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BAEFFDC6-D517-BB29-3D63-5708CEDA4314}"/>
              </a:ext>
            </a:extLst>
          </p:cNvPr>
          <p:cNvSpPr txBox="1">
            <a:spLocks noChangeArrowheads="1"/>
          </p:cNvSpPr>
          <p:nvPr/>
        </p:nvSpPr>
        <p:spPr bwMode="auto">
          <a:xfrm>
            <a:off x="2362200" y="2667000"/>
            <a:ext cx="8123238" cy="106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lgn="ctr" eaLnBrk="1" hangingPunct="1">
              <a:lnSpc>
                <a:spcPct val="90000"/>
              </a:lnSpc>
              <a:spcBef>
                <a:spcPct val="0"/>
              </a:spcBef>
              <a:buClrTx/>
              <a:buFontTx/>
              <a:buNone/>
            </a:pPr>
            <a:r>
              <a:rPr lang="en-US" altLang="en-US" sz="5400" b="0">
                <a:latin typeface="Algerian" panose="04020705040A02060702" pitchFamily="82" charset="0"/>
                <a:cs typeface="Times New Roman" panose="02020603050405020304" pitchFamily="18" charset="0"/>
              </a:rPr>
              <a:t>THANK YOU </a:t>
            </a:r>
            <a:endParaRPr lang="en-US" altLang="en-US" sz="5400" b="0">
              <a:latin typeface="Algerian" panose="04020705040A02060702" pitchFamily="82" charset="0"/>
            </a:endParaRPr>
          </a:p>
        </p:txBody>
      </p:sp>
      <p:sp>
        <p:nvSpPr>
          <p:cNvPr id="25603" name="Slide Number Placeholder 1">
            <a:extLst>
              <a:ext uri="{FF2B5EF4-FFF2-40B4-BE49-F238E27FC236}">
                <a16:creationId xmlns:a16="http://schemas.microsoft.com/office/drawing/2014/main" id="{5C5C945B-EE3E-7885-3513-579D036378C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9EA4A539-899C-4D99-8F5E-99B765CE2D58}" type="slidenum">
              <a:rPr lang="en-US" altLang="en-US" sz="1400" b="0">
                <a:latin typeface="Times New Roman" panose="02020603050405020304" pitchFamily="18" charset="0"/>
              </a:rPr>
              <a:pPr>
                <a:spcBef>
                  <a:spcPct val="0"/>
                </a:spcBef>
                <a:buClrTx/>
                <a:buFontTx/>
                <a:buNone/>
              </a:pPr>
              <a:t>28</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32275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3512" y="274638"/>
            <a:ext cx="8712968" cy="1143000"/>
          </a:xfrm>
        </p:spPr>
        <p:txBody>
          <a:bodyPr>
            <a:normAutofit fontScale="90000"/>
          </a:bodyPr>
          <a:lstStyle/>
          <a:p>
            <a:r>
              <a:rPr lang="en-AU" b="1" i="1" dirty="0"/>
              <a:t>TABLE OF CONTENT:</a:t>
            </a:r>
            <a:br>
              <a:rPr lang="en-AU" dirty="0"/>
            </a:br>
            <a:endParaRPr lang="en-AU" dirty="0"/>
          </a:p>
        </p:txBody>
      </p:sp>
      <p:sp>
        <p:nvSpPr>
          <p:cNvPr id="3" name="Content Placeholder 2"/>
          <p:cNvSpPr>
            <a:spLocks noGrp="1"/>
          </p:cNvSpPr>
          <p:nvPr>
            <p:ph sz="quarter" idx="1"/>
          </p:nvPr>
        </p:nvSpPr>
        <p:spPr>
          <a:xfrm>
            <a:off x="1847528" y="980728"/>
            <a:ext cx="8424936" cy="5544616"/>
          </a:xfrm>
        </p:spPr>
        <p:txBody>
          <a:bodyPr>
            <a:normAutofit fontScale="92500" lnSpcReduction="10000"/>
          </a:bodyPr>
          <a:lstStyle/>
          <a:p>
            <a:r>
              <a:rPr lang="en-AU" dirty="0"/>
              <a:t>INTRODUCTION</a:t>
            </a:r>
          </a:p>
          <a:p>
            <a:endParaRPr lang="en-AU" dirty="0"/>
          </a:p>
          <a:p>
            <a:r>
              <a:rPr lang="en-AU" dirty="0"/>
              <a:t>ROUTES OF MICROORGANISM INGRESS</a:t>
            </a:r>
          </a:p>
          <a:p>
            <a:endParaRPr lang="en-AU" dirty="0"/>
          </a:p>
          <a:p>
            <a:r>
              <a:rPr lang="en-AU" dirty="0"/>
              <a:t>MICROORGANISMS FOUND IN ROOT CANALS ASSOCIATED WITH ENDODONTIC INFECTIONS</a:t>
            </a:r>
          </a:p>
          <a:p>
            <a:endParaRPr lang="en-AU" dirty="0"/>
          </a:p>
          <a:p>
            <a:r>
              <a:rPr lang="en-AU" dirty="0"/>
              <a:t>INTRARADICULAR INFECTION</a:t>
            </a:r>
          </a:p>
          <a:p>
            <a:endParaRPr lang="en-AU" dirty="0"/>
          </a:p>
          <a:p>
            <a:r>
              <a:rPr lang="en-AU" dirty="0"/>
              <a:t>EXTRARADICULAR INFECTION</a:t>
            </a:r>
          </a:p>
          <a:p>
            <a:endParaRPr lang="en-AU" dirty="0"/>
          </a:p>
          <a:p>
            <a:r>
              <a:rPr lang="en-AU" dirty="0"/>
              <a:t>METHODS FOR IDENTIFICATION OF MICROBES</a:t>
            </a:r>
          </a:p>
          <a:p>
            <a:pPr lvl="4">
              <a:buNone/>
            </a:pPr>
            <a:endParaRPr lang="en-AU" sz="28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3</a:t>
            </a:fld>
            <a:endParaRPr lang="en-A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03512" y="-99392"/>
            <a:ext cx="8507288" cy="1143000"/>
          </a:xfrm>
        </p:spPr>
        <p:txBody>
          <a:bodyPr/>
          <a:lstStyle/>
          <a:p>
            <a:r>
              <a:rPr lang="en-AU" dirty="0"/>
              <a:t>SYMPTOMATIC INFECTIONS</a:t>
            </a:r>
          </a:p>
        </p:txBody>
      </p:sp>
      <p:sp>
        <p:nvSpPr>
          <p:cNvPr id="5" name="Content Placeholder 4"/>
          <p:cNvSpPr>
            <a:spLocks noGrp="1"/>
          </p:cNvSpPr>
          <p:nvPr>
            <p:ph sz="quarter" idx="1"/>
          </p:nvPr>
        </p:nvSpPr>
        <p:spPr>
          <a:xfrm>
            <a:off x="1703512" y="1447800"/>
            <a:ext cx="8507288" cy="4572000"/>
          </a:xfrm>
        </p:spPr>
        <p:txBody>
          <a:bodyPr>
            <a:normAutofit/>
          </a:bodyPr>
          <a:lstStyle/>
          <a:p>
            <a:r>
              <a:rPr lang="en-AU" sz="3200" dirty="0">
                <a:solidFill>
                  <a:srgbClr val="FFFF00"/>
                </a:solidFill>
              </a:rPr>
              <a:t>Acute apical </a:t>
            </a:r>
            <a:r>
              <a:rPr lang="en-AU" sz="3200" dirty="0" err="1">
                <a:solidFill>
                  <a:srgbClr val="FFFF00"/>
                </a:solidFill>
              </a:rPr>
              <a:t>periodontitis</a:t>
            </a:r>
            <a:r>
              <a:rPr lang="en-AU" sz="3200" dirty="0">
                <a:solidFill>
                  <a:srgbClr val="FFFF00"/>
                </a:solidFill>
              </a:rPr>
              <a:t> and acute apical abscesses </a:t>
            </a:r>
            <a:r>
              <a:rPr lang="en-AU" sz="3200" dirty="0"/>
              <a:t>are typical examples of symptomatic endodontic infections.</a:t>
            </a:r>
          </a:p>
          <a:p>
            <a:endParaRPr lang="en-AU" sz="3200" dirty="0"/>
          </a:p>
          <a:p>
            <a:r>
              <a:rPr lang="en-AU" sz="3200" dirty="0"/>
              <a:t>Clinically this disease leads to pain and/or swelling and has potential to diffuse to sinuses and other facial spaces of head and neck. </a:t>
            </a:r>
          </a:p>
        </p:txBody>
      </p:sp>
      <p:sp>
        <p:nvSpPr>
          <p:cNvPr id="7" name="Slide Number Placeholder 6"/>
          <p:cNvSpPr>
            <a:spLocks noGrp="1"/>
          </p:cNvSpPr>
          <p:nvPr>
            <p:ph type="sldNum" sz="quarter" idx="12"/>
          </p:nvPr>
        </p:nvSpPr>
        <p:spPr/>
        <p:txBody>
          <a:bodyPr/>
          <a:lstStyle/>
          <a:p>
            <a:fld id="{9E78C9EA-A0E9-4CC6-B5CF-6D7A8352DCB3}" type="slidenum">
              <a:rPr lang="en-AU" smtClean="0"/>
              <a:pPr/>
              <a:t>4</a:t>
            </a:fld>
            <a:endParaRPr lang="en-A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r>
              <a:rPr lang="en-AU" sz="3200" dirty="0"/>
              <a:t>The </a:t>
            </a:r>
            <a:r>
              <a:rPr lang="en-AU" sz="3200" dirty="0" err="1"/>
              <a:t>microbiota</a:t>
            </a:r>
            <a:r>
              <a:rPr lang="en-AU" sz="3200" dirty="0"/>
              <a:t> involved in endodontic abscesses is mixed and dominated by anaerobic bacteria.</a:t>
            </a:r>
          </a:p>
          <a:p>
            <a:endParaRPr lang="en-AU" sz="3200" dirty="0"/>
          </a:p>
          <a:p>
            <a:r>
              <a:rPr lang="en-AU" sz="3200" dirty="0"/>
              <a:t>Direct </a:t>
            </a:r>
            <a:r>
              <a:rPr lang="en-AU" sz="3200" dirty="0" err="1"/>
              <a:t>comparision</a:t>
            </a:r>
            <a:r>
              <a:rPr lang="en-AU" sz="3200" dirty="0"/>
              <a:t> using molecular technology reveal an average of 12-18 species per abscess case, while 7-12 for chronic cases.</a:t>
            </a:r>
          </a:p>
          <a:p>
            <a:endParaRPr lang="en-AU" sz="3200" dirty="0"/>
          </a:p>
          <a:p>
            <a:r>
              <a:rPr lang="en-AU" sz="3200" dirty="0"/>
              <a:t>40% of species are uncultivated</a:t>
            </a:r>
          </a:p>
        </p:txBody>
      </p:sp>
      <p:sp>
        <p:nvSpPr>
          <p:cNvPr id="5" name="Slide Number Placeholder 4"/>
          <p:cNvSpPr>
            <a:spLocks noGrp="1"/>
          </p:cNvSpPr>
          <p:nvPr>
            <p:ph type="sldNum" sz="quarter" idx="12"/>
          </p:nvPr>
        </p:nvSpPr>
        <p:spPr/>
        <p:txBody>
          <a:bodyPr/>
          <a:lstStyle/>
          <a:p>
            <a:fld id="{9E78C9EA-A0E9-4CC6-B5CF-6D7A8352DCB3}" type="slidenum">
              <a:rPr lang="en-AU" smtClean="0"/>
              <a:pPr/>
              <a:t>5</a:t>
            </a:fld>
            <a:endParaRPr lang="en-A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r>
              <a:rPr lang="en-AU" sz="3200" dirty="0" err="1"/>
              <a:t>Microbiota</a:t>
            </a:r>
            <a:r>
              <a:rPr lang="en-AU" sz="3200" dirty="0"/>
              <a:t> involved in apical </a:t>
            </a:r>
            <a:r>
              <a:rPr lang="en-AU" sz="3200" dirty="0" err="1"/>
              <a:t>periodontitis</a:t>
            </a:r>
            <a:r>
              <a:rPr lang="en-AU" sz="3200" dirty="0"/>
              <a:t> is well established.</a:t>
            </a:r>
          </a:p>
          <a:p>
            <a:endParaRPr lang="en-AU" sz="3200" dirty="0"/>
          </a:p>
          <a:p>
            <a:r>
              <a:rPr lang="en-AU" sz="3200" dirty="0"/>
              <a:t>There is no strong evidence disclosing specific involvement of a single species with any particular sign or symptoms</a:t>
            </a:r>
          </a:p>
          <a:p>
            <a:endParaRPr lang="en-AU" sz="3200" dirty="0"/>
          </a:p>
          <a:p>
            <a:r>
              <a:rPr lang="en-AU" sz="3200" dirty="0"/>
              <a:t>Some gram –</a:t>
            </a:r>
            <a:r>
              <a:rPr lang="en-AU" sz="3200" dirty="0" err="1"/>
              <a:t>ve</a:t>
            </a:r>
            <a:r>
              <a:rPr lang="en-AU" sz="3200" dirty="0"/>
              <a:t> </a:t>
            </a:r>
            <a:r>
              <a:rPr lang="en-AU" sz="3200" dirty="0" err="1"/>
              <a:t>anarobes</a:t>
            </a:r>
            <a:r>
              <a:rPr lang="en-AU" sz="3200" dirty="0"/>
              <a:t> have been suggested to be involved with symptomatic lesion, but the same species may also present in asymptomatic cases in same frequencies</a:t>
            </a:r>
          </a:p>
        </p:txBody>
      </p:sp>
      <p:sp>
        <p:nvSpPr>
          <p:cNvPr id="5" name="Slide Number Placeholder 4"/>
          <p:cNvSpPr>
            <a:spLocks noGrp="1"/>
          </p:cNvSpPr>
          <p:nvPr>
            <p:ph type="sldNum" sz="quarter" idx="12"/>
          </p:nvPr>
        </p:nvSpPr>
        <p:spPr/>
        <p:txBody>
          <a:bodyPr/>
          <a:lstStyle/>
          <a:p>
            <a:fld id="{9E78C9EA-A0E9-4CC6-B5CF-6D7A8352DCB3}" type="slidenum">
              <a:rPr lang="en-AU" smtClean="0"/>
              <a:pPr/>
              <a:t>6</a:t>
            </a:fld>
            <a:endParaRPr lang="en-A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endParaRPr lang="en-AU" sz="3200" dirty="0"/>
          </a:p>
          <a:p>
            <a:r>
              <a:rPr lang="en-AU" sz="3200" dirty="0"/>
              <a:t>These factors could include difference in </a:t>
            </a:r>
            <a:r>
              <a:rPr lang="en-AU" sz="3200" dirty="0" err="1"/>
              <a:t>virulance</a:t>
            </a:r>
            <a:r>
              <a:rPr lang="en-AU" sz="3200" dirty="0"/>
              <a:t> ability among strains of the same species, bacterial interactions resulting in synergistic effects among species in mixed infections, number of bacterial cells, environmental effects on virulence factors and host resistance species may play role in the </a:t>
            </a:r>
            <a:r>
              <a:rPr lang="en-AU" sz="3200" dirty="0" err="1"/>
              <a:t>etiology</a:t>
            </a:r>
            <a:r>
              <a:rPr lang="en-AU" sz="3200" dirty="0"/>
              <a:t> of symptomatic infection.</a:t>
            </a:r>
          </a:p>
          <a:p>
            <a:endParaRPr lang="en-AU" sz="3200" dirty="0"/>
          </a:p>
          <a:p>
            <a:r>
              <a:rPr lang="en-AU" sz="3200" dirty="0"/>
              <a:t>Association of some or all of these factors is likely to determine the occurrence and intensity of symptoms</a:t>
            </a:r>
          </a:p>
        </p:txBody>
      </p:sp>
      <p:sp>
        <p:nvSpPr>
          <p:cNvPr id="5" name="Slide Number Placeholder 4"/>
          <p:cNvSpPr>
            <a:spLocks noGrp="1"/>
          </p:cNvSpPr>
          <p:nvPr>
            <p:ph type="sldNum" sz="quarter" idx="12"/>
          </p:nvPr>
        </p:nvSpPr>
        <p:spPr/>
        <p:txBody>
          <a:bodyPr/>
          <a:lstStyle/>
          <a:p>
            <a:fld id="{9E78C9EA-A0E9-4CC6-B5CF-6D7A8352DCB3}" type="slidenum">
              <a:rPr lang="en-AU" smtClean="0"/>
              <a:pPr/>
              <a:t>7</a:t>
            </a:fld>
            <a:endParaRPr lang="en-A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fontScale="92500" lnSpcReduction="10000"/>
          </a:bodyPr>
          <a:lstStyle/>
          <a:p>
            <a:r>
              <a:rPr lang="en-AU" sz="3200" dirty="0"/>
              <a:t>Molecular studies revealed that the structure of the endodontic bacterial communities in symptomatic teeth significantly differs from that of asymptomatic.</a:t>
            </a:r>
          </a:p>
          <a:p>
            <a:endParaRPr lang="en-AU" sz="3200" dirty="0"/>
          </a:p>
          <a:p>
            <a:r>
              <a:rPr lang="en-AU" sz="3200" dirty="0"/>
              <a:t>Differences are represented by different dominant species in communities and larger numbers of species in symptomatic cases.</a:t>
            </a:r>
          </a:p>
          <a:p>
            <a:r>
              <a:rPr lang="en-AU" sz="3200" dirty="0"/>
              <a:t> A shift in the structure of microbial community is likely to occur before appearance of symptoms.</a:t>
            </a:r>
          </a:p>
          <a:p>
            <a:endParaRPr lang="en-AU" sz="3200" dirty="0"/>
          </a:p>
          <a:p>
            <a:r>
              <a:rPr lang="en-AU" sz="3200" dirty="0"/>
              <a:t>Such shift is probably due to the arrival of new pathogenic species or rearrangement in the number of members of bacterial community</a:t>
            </a:r>
          </a:p>
          <a:p>
            <a:endParaRPr lang="en-AU" sz="32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8</a:t>
            </a:fld>
            <a:endParaRPr lang="en-A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274638"/>
            <a:ext cx="8435280" cy="3874442"/>
          </a:xfrm>
        </p:spPr>
        <p:txBody>
          <a:bodyPr>
            <a:normAutofit/>
          </a:bodyPr>
          <a:lstStyle/>
          <a:p>
            <a:pPr algn="ctr"/>
            <a:r>
              <a:rPr lang="en-AU" sz="4800" b="1" dirty="0"/>
              <a:t>OTHER MICROORGANISMS IN PRIMARY ENDONTIC INFECTIONS</a:t>
            </a:r>
          </a:p>
        </p:txBody>
      </p:sp>
      <p:sp>
        <p:nvSpPr>
          <p:cNvPr id="5" name="Slide Number Placeholder 4"/>
          <p:cNvSpPr>
            <a:spLocks noGrp="1"/>
          </p:cNvSpPr>
          <p:nvPr>
            <p:ph type="sldNum" sz="quarter" idx="12"/>
          </p:nvPr>
        </p:nvSpPr>
        <p:spPr/>
        <p:txBody>
          <a:bodyPr/>
          <a:lstStyle/>
          <a:p>
            <a:fld id="{9E78C9EA-A0E9-4CC6-B5CF-6D7A8352DCB3}" type="slidenum">
              <a:rPr lang="en-AU" smtClean="0"/>
              <a:pPr/>
              <a:t>9</a:t>
            </a:fld>
            <a:endParaRPr lang="en-AU"/>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1134</Words>
  <Application>Microsoft Office PowerPoint</Application>
  <PresentationFormat>Widescreen</PresentationFormat>
  <Paragraphs>208</Paragraphs>
  <Slides>28</Slides>
  <Notes>21</Notes>
  <HiddenSlides>3</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Algerian</vt:lpstr>
      <vt:lpstr>Arial</vt:lpstr>
      <vt:lpstr>Book Antiqua</vt:lpstr>
      <vt:lpstr>Calibri</vt:lpstr>
      <vt:lpstr>Calibri Light</vt:lpstr>
      <vt:lpstr>Times New Roman</vt:lpstr>
      <vt:lpstr>Wingdings</vt:lpstr>
      <vt:lpstr>Office Theme</vt:lpstr>
      <vt:lpstr>PowerPoint Presentation</vt:lpstr>
      <vt:lpstr>Specific learning Objectives </vt:lpstr>
      <vt:lpstr>TABLE OF CONTENT: </vt:lpstr>
      <vt:lpstr>SYMPTOMATIC INFECTIONS</vt:lpstr>
      <vt:lpstr>PowerPoint Presentation</vt:lpstr>
      <vt:lpstr>PowerPoint Presentation</vt:lpstr>
      <vt:lpstr>PowerPoint Presentation</vt:lpstr>
      <vt:lpstr>PowerPoint Presentation</vt:lpstr>
      <vt:lpstr>OTHER MICROORGANISMS IN PRIMARY ENDONTIC INFECTIONS</vt:lpstr>
      <vt:lpstr>FUNGI</vt:lpstr>
      <vt:lpstr>ARCHAEA</vt:lpstr>
      <vt:lpstr>VIRUS</vt:lpstr>
      <vt:lpstr>PowerPoint Presentation</vt:lpstr>
      <vt:lpstr>PERSISTENT / SECONDARY INFECTION</vt:lpstr>
      <vt:lpstr>PowerPoint Presentation</vt:lpstr>
      <vt:lpstr>PowerPoint Presentation</vt:lpstr>
      <vt:lpstr>PowerPoint Presentation</vt:lpstr>
      <vt:lpstr>PowerPoint Presentation</vt:lpstr>
      <vt:lpstr>BACTERIA PERSISTED INTRACANAL DISINFECTION PROCEDURES</vt:lpstr>
      <vt:lpstr>PowerPoint Presentation</vt:lpstr>
      <vt:lpstr>INFLUENCE OF PERSISTING BACTERIA ON OUTCOME</vt:lpstr>
      <vt:lpstr>PowerPoint Presentation</vt:lpstr>
      <vt:lpstr>PowerPoint Presentation</vt:lpstr>
      <vt:lpstr> Teaching Materials  </vt:lpstr>
      <vt:lpstr>TAKE HOME MESSEGE/ FOR THE TOPIC COVERED (SUMMARY)  </vt:lpstr>
      <vt:lpstr>Question &amp; Answer Session</vt:lpstr>
      <vt:lpstr>REFERENCES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GAURAV DEORE</dc:creator>
  <cp:lastModifiedBy>shalvi wadighare</cp:lastModifiedBy>
  <cp:revision>4</cp:revision>
  <dcterms:created xsi:type="dcterms:W3CDTF">2023-04-18T18:07:05Z</dcterms:created>
  <dcterms:modified xsi:type="dcterms:W3CDTF">2023-04-19T04:46:17Z</dcterms:modified>
</cp:coreProperties>
</file>